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2"/>
  </p:notesMasterIdLst>
  <p:sldIdLst>
    <p:sldId id="256" r:id="rId2"/>
    <p:sldId id="304" r:id="rId3"/>
    <p:sldId id="305" r:id="rId4"/>
    <p:sldId id="283" r:id="rId5"/>
    <p:sldId id="285" r:id="rId6"/>
    <p:sldId id="273" r:id="rId7"/>
    <p:sldId id="306" r:id="rId8"/>
    <p:sldId id="286" r:id="rId9"/>
    <p:sldId id="279" r:id="rId10"/>
    <p:sldId id="280" r:id="rId11"/>
    <p:sldId id="301" r:id="rId12"/>
    <p:sldId id="302" r:id="rId13"/>
    <p:sldId id="284" r:id="rId14"/>
    <p:sldId id="288" r:id="rId15"/>
    <p:sldId id="303" r:id="rId16"/>
    <p:sldId id="281" r:id="rId17"/>
    <p:sldId id="308" r:id="rId18"/>
    <p:sldId id="257" r:id="rId19"/>
    <p:sldId id="258" r:id="rId20"/>
    <p:sldId id="259" r:id="rId21"/>
    <p:sldId id="260" r:id="rId22"/>
    <p:sldId id="261" r:id="rId23"/>
    <p:sldId id="262" r:id="rId24"/>
    <p:sldId id="263" r:id="rId25"/>
    <p:sldId id="264" r:id="rId26"/>
    <p:sldId id="265" r:id="rId27"/>
    <p:sldId id="266" r:id="rId28"/>
    <p:sldId id="267" r:id="rId29"/>
    <p:sldId id="268" r:id="rId30"/>
    <p:sldId id="269" r:id="rId31"/>
    <p:sldId id="270" r:id="rId32"/>
    <p:sldId id="271" r:id="rId33"/>
    <p:sldId id="272" r:id="rId34"/>
    <p:sldId id="296" r:id="rId35"/>
    <p:sldId id="297" r:id="rId36"/>
    <p:sldId id="298" r:id="rId37"/>
    <p:sldId id="299" r:id="rId38"/>
    <p:sldId id="300" r:id="rId39"/>
    <p:sldId id="276" r:id="rId40"/>
    <p:sldId id="277" r:id="rId41"/>
    <p:sldId id="289" r:id="rId42"/>
    <p:sldId id="290" r:id="rId43"/>
    <p:sldId id="291" r:id="rId44"/>
    <p:sldId id="292" r:id="rId45"/>
    <p:sldId id="293" r:id="rId46"/>
    <p:sldId id="294" r:id="rId47"/>
    <p:sldId id="309" r:id="rId48"/>
    <p:sldId id="295" r:id="rId49"/>
    <p:sldId id="310" r:id="rId50"/>
    <p:sldId id="287" r:id="rId5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289" autoAdjust="0"/>
    <p:restoredTop sz="94660" autoAdjust="0"/>
  </p:normalViewPr>
  <p:slideViewPr>
    <p:cSldViewPr>
      <p:cViewPr varScale="1">
        <p:scale>
          <a:sx n="103" d="100"/>
          <a:sy n="103" d="100"/>
        </p:scale>
        <p:origin x="-10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927EFA9-4E37-4646-9E48-56B12CA1F0D5}" type="datetimeFigureOut">
              <a:rPr lang="en-US" smtClean="0"/>
              <a:pPr/>
              <a:t>10/1/2015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AFB2448-C710-4EEB-B331-9810B5E952C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AFB2448-C710-4EEB-B331-9810B5E952C9}" type="slidenum">
              <a:rPr lang="en-US" smtClean="0"/>
              <a:pPr/>
              <a:t>19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5F3D23CC-E467-4AC5-984F-52968D8F0D69}" type="datetimeFigureOut">
              <a:rPr lang="en-US" smtClean="0"/>
              <a:pPr/>
              <a:t>10/1/2015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7CB1830F-95A8-447B-89EA-49A32692F36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F3D23CC-E467-4AC5-984F-52968D8F0D69}" type="datetimeFigureOut">
              <a:rPr lang="en-US" smtClean="0"/>
              <a:pPr/>
              <a:t>10/1/2015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B1830F-95A8-447B-89EA-49A32692F36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F3D23CC-E467-4AC5-984F-52968D8F0D69}" type="datetimeFigureOut">
              <a:rPr lang="en-US" smtClean="0"/>
              <a:pPr/>
              <a:t>10/1/2015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B1830F-95A8-447B-89EA-49A32692F36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F3D23CC-E467-4AC5-984F-52968D8F0D69}" type="datetimeFigureOut">
              <a:rPr lang="en-US" smtClean="0"/>
              <a:pPr/>
              <a:t>10/1/2015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B1830F-95A8-447B-89EA-49A32692F36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F3D23CC-E467-4AC5-984F-52968D8F0D69}" type="datetimeFigureOut">
              <a:rPr lang="en-US" smtClean="0"/>
              <a:pPr/>
              <a:t>10/1/2015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B1830F-95A8-447B-89EA-49A32692F36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F3D23CC-E467-4AC5-984F-52968D8F0D69}" type="datetimeFigureOut">
              <a:rPr lang="en-US" smtClean="0"/>
              <a:pPr/>
              <a:t>10/1/2015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B1830F-95A8-447B-89EA-49A32692F36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F3D23CC-E467-4AC5-984F-52968D8F0D69}" type="datetimeFigureOut">
              <a:rPr lang="en-US" smtClean="0"/>
              <a:pPr/>
              <a:t>10/1/2015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B1830F-95A8-447B-89EA-49A32692F36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F3D23CC-E467-4AC5-984F-52968D8F0D69}" type="datetimeFigureOut">
              <a:rPr lang="en-US" smtClean="0"/>
              <a:pPr/>
              <a:t>10/1/2015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B1830F-95A8-447B-89EA-49A32692F36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3D23CC-E467-4AC5-984F-52968D8F0D69}" type="datetimeFigureOut">
              <a:rPr lang="en-US" smtClean="0"/>
              <a:pPr/>
              <a:t>10/1/2015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B1830F-95A8-447B-89EA-49A32692F36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F3D23CC-E467-4AC5-984F-52968D8F0D69}" type="datetimeFigureOut">
              <a:rPr lang="en-US" smtClean="0"/>
              <a:pPr/>
              <a:t>10/1/2015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B1830F-95A8-447B-89EA-49A32692F36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F3D23CC-E467-4AC5-984F-52968D8F0D69}" type="datetimeFigureOut">
              <a:rPr lang="en-US" smtClean="0"/>
              <a:pPr/>
              <a:t>10/1/2015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7CB1830F-95A8-447B-89EA-49A32692F36F}"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F3D23CC-E467-4AC5-984F-52968D8F0D69}" type="datetimeFigureOut">
              <a:rPr lang="en-US" smtClean="0"/>
              <a:pPr/>
              <a:t>10/1/2015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CB1830F-95A8-447B-89EA-49A32692F36F}"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371600"/>
            <a:ext cx="8458200" cy="1828800"/>
          </a:xfrm>
        </p:spPr>
        <p:txBody>
          <a:bodyPr>
            <a:normAutofit fontScale="90000"/>
          </a:bodyPr>
          <a:lstStyle/>
          <a:p>
            <a:r>
              <a:rPr lang="en-US" dirty="0" smtClean="0"/>
              <a:t>Superior Title to Private Land:</a:t>
            </a:r>
            <a:br>
              <a:rPr lang="en-US" dirty="0" smtClean="0"/>
            </a:br>
            <a:r>
              <a:rPr lang="en-US" sz="3600" dirty="0" smtClean="0"/>
              <a:t>Relinquished, Ceded and Severed from the Public Lands of Texas, without Reservation or Restriction</a:t>
            </a:r>
            <a:endParaRPr lang="en-US" dirty="0"/>
          </a:p>
        </p:txBody>
      </p:sp>
      <p:sp>
        <p:nvSpPr>
          <p:cNvPr id="3" name="Subtitle 2"/>
          <p:cNvSpPr>
            <a:spLocks noGrp="1"/>
          </p:cNvSpPr>
          <p:nvPr>
            <p:ph type="subTitle" idx="1"/>
          </p:nvPr>
        </p:nvSpPr>
        <p:spPr>
          <a:xfrm>
            <a:off x="381000" y="3228536"/>
            <a:ext cx="8458200" cy="3019864"/>
          </a:xfrm>
        </p:spPr>
        <p:txBody>
          <a:bodyPr>
            <a:normAutofit/>
          </a:bodyPr>
          <a:lstStyle/>
          <a:p>
            <a:pPr algn="ctr"/>
            <a:endParaRPr lang="en-US" dirty="0" smtClean="0"/>
          </a:p>
          <a:p>
            <a:pPr algn="ctr"/>
            <a:r>
              <a:rPr lang="en-US" dirty="0" smtClean="0"/>
              <a:t>The </a:t>
            </a:r>
            <a:r>
              <a:rPr lang="en-US" dirty="0" smtClean="0"/>
              <a:t>Question:</a:t>
            </a:r>
            <a:endParaRPr lang="en-US" dirty="0" smtClean="0"/>
          </a:p>
          <a:p>
            <a:pPr algn="ctr"/>
            <a:r>
              <a:rPr lang="en-US" dirty="0" smtClean="0"/>
              <a:t>A Contract with continuing obligations, cannot be altered by either party, Grantor, or Grantee….. After Execution…</a:t>
            </a:r>
          </a:p>
          <a:p>
            <a:pPr algn="ctr"/>
            <a:r>
              <a:rPr lang="en-US" i="1" u="sng" dirty="0" smtClean="0"/>
              <a:t>OR,</a:t>
            </a:r>
          </a:p>
          <a:p>
            <a:pPr algn="ctr"/>
            <a:r>
              <a:rPr lang="en-US" dirty="0" smtClean="0"/>
              <a:t>Can it?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762000"/>
            <a:ext cx="7696200" cy="5601533"/>
          </a:xfrm>
          <a:prstGeom prst="rect">
            <a:avLst/>
          </a:prstGeom>
          <a:noFill/>
        </p:spPr>
        <p:txBody>
          <a:bodyPr wrap="square" rtlCol="0">
            <a:spAutoFit/>
          </a:bodyPr>
          <a:lstStyle/>
          <a:p>
            <a:pPr algn="ctr"/>
            <a:r>
              <a:rPr lang="en-US" sz="2400" b="1" dirty="0" smtClean="0">
                <a:solidFill>
                  <a:schemeClr val="tx2"/>
                </a:solidFill>
              </a:rPr>
              <a:t>Obligations of Contracts</a:t>
            </a:r>
          </a:p>
          <a:p>
            <a:r>
              <a:rPr lang="en-US" dirty="0" smtClean="0"/>
              <a:t>Chief </a:t>
            </a:r>
            <a:r>
              <a:rPr lang="en-US" dirty="0"/>
              <a:t>Justice Marshall’s opinion in </a:t>
            </a:r>
            <a:r>
              <a:rPr lang="en-US" b="1" i="1" u="sng" dirty="0" smtClean="0"/>
              <a:t>Fletcher v. Peck -</a:t>
            </a:r>
            <a:r>
              <a:rPr lang="en-US" b="1" i="1" dirty="0" smtClean="0"/>
              <a:t> </a:t>
            </a:r>
            <a:r>
              <a:rPr lang="en-US" dirty="0" smtClean="0"/>
              <a:t>performed </a:t>
            </a:r>
            <a:r>
              <a:rPr lang="en-US" dirty="0"/>
              <a:t>two creative acts pursuant to Contracts having Continuing Obligations. See Source:  </a:t>
            </a:r>
            <a:r>
              <a:rPr lang="en-US" sz="1600" u="sng" dirty="0" smtClean="0">
                <a:solidFill>
                  <a:srgbClr val="0000FF"/>
                </a:solidFill>
              </a:rPr>
              <a:t>http</a:t>
            </a:r>
            <a:r>
              <a:rPr lang="en-US" sz="1600" u="sng" dirty="0">
                <a:solidFill>
                  <a:srgbClr val="0000FF"/>
                </a:solidFill>
              </a:rPr>
              <a:t>://www.law.cornell.edu/supremecourt/text/10/87</a:t>
            </a:r>
            <a:r>
              <a:rPr lang="en-US" sz="1600" dirty="0">
                <a:solidFill>
                  <a:srgbClr val="0000FF"/>
                </a:solidFill>
              </a:rPr>
              <a:t>    </a:t>
            </a:r>
            <a:endParaRPr lang="en-US" dirty="0">
              <a:solidFill>
                <a:srgbClr val="0000FF"/>
              </a:solidFill>
            </a:endParaRPr>
          </a:p>
          <a:p>
            <a:endParaRPr lang="en-US" sz="1400" dirty="0" smtClean="0"/>
          </a:p>
          <a:p>
            <a:r>
              <a:rPr lang="en-US" dirty="0" smtClean="0"/>
              <a:t>Chief Justice Marshall recognized </a:t>
            </a:r>
            <a:r>
              <a:rPr lang="en-US" dirty="0"/>
              <a:t>that an obligatory contract was one still to be performed—in other words, an executory contract, also that a grant of land was an executed </a:t>
            </a:r>
            <a:r>
              <a:rPr lang="en-US" dirty="0" smtClean="0"/>
              <a:t>contract- a </a:t>
            </a:r>
            <a:r>
              <a:rPr lang="en-US" dirty="0"/>
              <a:t>conveyance. But, he asserted, </a:t>
            </a:r>
            <a:r>
              <a:rPr lang="en-US" i="1" u="sng" dirty="0">
                <a:solidFill>
                  <a:schemeClr val="tx2"/>
                </a:solidFill>
              </a:rPr>
              <a:t>every grant is attended by “an implied contract” on the part of the grantor not to claim again the thing granted. Thus, grants are brought within the category of contracts having continuing obligation. </a:t>
            </a:r>
            <a:endParaRPr lang="en-US" i="1" u="sng" dirty="0" smtClean="0">
              <a:solidFill>
                <a:schemeClr val="tx2"/>
              </a:solidFill>
            </a:endParaRPr>
          </a:p>
          <a:p>
            <a:endParaRPr lang="en-US" sz="1400" dirty="0" smtClean="0"/>
          </a:p>
          <a:p>
            <a:r>
              <a:rPr lang="en-US" sz="1600" dirty="0" smtClean="0"/>
              <a:t>The </a:t>
            </a:r>
            <a:r>
              <a:rPr lang="en-US" sz="1600" dirty="0"/>
              <a:t>early cases of </a:t>
            </a:r>
            <a:r>
              <a:rPr lang="en-US" sz="1600" b="1" i="1" dirty="0"/>
              <a:t>Fletcher v. Peck </a:t>
            </a:r>
            <a:r>
              <a:rPr lang="en-US" sz="1600" i="1" dirty="0" smtClean="0"/>
              <a:t>,  </a:t>
            </a:r>
            <a:r>
              <a:rPr lang="en-US" sz="1600" b="1" i="1" dirty="0" smtClean="0"/>
              <a:t>New </a:t>
            </a:r>
            <a:r>
              <a:rPr lang="en-US" sz="1600" b="1" i="1" dirty="0"/>
              <a:t>Jersey v. Wilson</a:t>
            </a:r>
            <a:r>
              <a:rPr lang="en-US" sz="1600" i="1" dirty="0"/>
              <a:t>, and </a:t>
            </a:r>
            <a:r>
              <a:rPr lang="en-US" sz="1600" b="1" i="1" dirty="0"/>
              <a:t>Dartmouth College v. Woodward</a:t>
            </a:r>
            <a:r>
              <a:rPr lang="en-US" sz="1600" i="1" dirty="0"/>
              <a:t>- </a:t>
            </a:r>
            <a:r>
              <a:rPr lang="en-US" sz="1600" u="sng" dirty="0">
                <a:solidFill>
                  <a:srgbClr val="0000FF"/>
                </a:solidFill>
              </a:rPr>
              <a:t>http://www.law.cornell.edu/supremecourt/text/17/518</a:t>
            </a:r>
            <a:r>
              <a:rPr lang="en-US" sz="1600" dirty="0">
                <a:solidFill>
                  <a:srgbClr val="0000FF"/>
                </a:solidFill>
              </a:rPr>
              <a:t> </a:t>
            </a:r>
            <a:r>
              <a:rPr lang="en-US" sz="1600" dirty="0"/>
              <a:t>established that the States could not "impair the obligation of contracts" by attempting to repeal or modify private acts, such as land patents or corporate charters, which had already created vested rights. (It should be noted that the "privileges and immunities" of public franchises, as an authorized encroachment upon public right, were construed strictly to the limits of the charter, subordinate to eminent domain and police powers of government - See </a:t>
            </a:r>
            <a:r>
              <a:rPr lang="en-US" sz="1600" dirty="0" smtClean="0"/>
              <a:t> also  </a:t>
            </a:r>
            <a:r>
              <a:rPr lang="en-US" sz="1600" b="1" i="1" dirty="0" smtClean="0"/>
              <a:t>Proprietors </a:t>
            </a:r>
            <a:r>
              <a:rPr lang="en-US" sz="1600" b="1" i="1" dirty="0"/>
              <a:t>of Charles River Bridge v. Proprietors, </a:t>
            </a:r>
            <a:r>
              <a:rPr lang="en-US" sz="1600" b="1" i="1" dirty="0" smtClean="0"/>
              <a:t>  36 </a:t>
            </a:r>
            <a:r>
              <a:rPr lang="en-US" sz="1600" b="1" i="1" dirty="0"/>
              <a:t>US 420 (1837</a:t>
            </a:r>
            <a:r>
              <a:rPr lang="en-US" sz="1600" b="1" i="1" dirty="0" smtClean="0"/>
              <a:t>).</a:t>
            </a:r>
            <a:endParaRPr lang="en-US" sz="1600" b="1" i="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914400"/>
            <a:ext cx="7239000" cy="4524315"/>
          </a:xfrm>
          <a:prstGeom prst="rect">
            <a:avLst/>
          </a:prstGeom>
          <a:noFill/>
        </p:spPr>
        <p:txBody>
          <a:bodyPr wrap="square" rtlCol="0">
            <a:spAutoFit/>
          </a:bodyPr>
          <a:lstStyle/>
          <a:p>
            <a:pPr lvl="0"/>
            <a:endParaRPr lang="en-US" i="1" u="sng" dirty="0" smtClean="0"/>
          </a:p>
          <a:p>
            <a:pPr lvl="0" algn="ctr"/>
            <a:r>
              <a:rPr lang="en-US" b="1" dirty="0" smtClean="0">
                <a:solidFill>
                  <a:schemeClr val="tx2"/>
                </a:solidFill>
              </a:rPr>
              <a:t>Obligations of Contracts:  More from Chief Justice Marshall</a:t>
            </a:r>
          </a:p>
          <a:p>
            <a:pPr lvl="0"/>
            <a:endParaRPr lang="en-US" i="1" u="sng" dirty="0"/>
          </a:p>
          <a:p>
            <a:pPr lvl="0"/>
            <a:r>
              <a:rPr lang="en-US" i="1" u="sng" dirty="0" smtClean="0"/>
              <a:t>Trustees </a:t>
            </a:r>
            <a:r>
              <a:rPr lang="en-US" i="1" u="sng" dirty="0"/>
              <a:t>of Davenport College v. Woodward</a:t>
            </a:r>
            <a:r>
              <a:rPr lang="en-US" u="sng" dirty="0"/>
              <a:t>:</a:t>
            </a:r>
            <a:r>
              <a:rPr lang="en-US" dirty="0"/>
              <a:t> The view formulated by Chief Justice Marshall in his controlling opinion in </a:t>
            </a:r>
            <a:r>
              <a:rPr lang="en-US" i="1" u="sng" dirty="0"/>
              <a:t>Trustees of Dartmouth College v. Woodward</a:t>
            </a:r>
            <a:r>
              <a:rPr lang="en-US" b="1" i="1" dirty="0"/>
              <a:t> </a:t>
            </a:r>
            <a:r>
              <a:rPr lang="en-US" i="1" dirty="0"/>
              <a:t>[1819] </a:t>
            </a:r>
            <a:endParaRPr lang="en-US" i="1" dirty="0" smtClean="0"/>
          </a:p>
          <a:p>
            <a:pPr lvl="0"/>
            <a:r>
              <a:rPr lang="en-US" u="sng" dirty="0" smtClean="0">
                <a:solidFill>
                  <a:srgbClr val="0000FF"/>
                </a:solidFill>
              </a:rPr>
              <a:t>http://www.law.cornell.edu/supremecourt/text/17/518</a:t>
            </a:r>
            <a:r>
              <a:rPr lang="en-US" dirty="0" smtClean="0">
                <a:solidFill>
                  <a:srgbClr val="0000FF"/>
                </a:solidFill>
              </a:rPr>
              <a:t>;</a:t>
            </a:r>
          </a:p>
          <a:p>
            <a:pPr lvl="0"/>
            <a:endParaRPr lang="en-US" b="1" i="1" dirty="0"/>
          </a:p>
          <a:p>
            <a:pPr lvl="0"/>
            <a:r>
              <a:rPr lang="en-US" dirty="0" smtClean="0"/>
              <a:t>This </a:t>
            </a:r>
            <a:r>
              <a:rPr lang="en-US" dirty="0"/>
              <a:t>is that the charter of Dartmouth College, a purely private institution, was the outcome and partial record of a contract between the donors of the college, on the one hand, and the British Crown, on the other, and the contract still continued in force between the State of New Hampshire, as the successor to the Crown and Government of Great Britain, and the trustees, as successors to the donors. The charter, in other words, </a:t>
            </a:r>
            <a:r>
              <a:rPr lang="en-US" dirty="0">
                <a:solidFill>
                  <a:schemeClr val="tx2"/>
                </a:solidFill>
              </a:rPr>
              <a:t>was not simply a grant-rather it was </a:t>
            </a:r>
            <a:r>
              <a:rPr lang="en-US" i="1" u="sng" dirty="0">
                <a:solidFill>
                  <a:schemeClr val="tx2"/>
                </a:solidFill>
              </a:rPr>
              <a:t>the documentary record of a still existent agreement between still existent parties. </a:t>
            </a:r>
            <a:endParaRPr lang="en-US" dirty="0">
              <a:solidFill>
                <a:schemeClr val="tx2"/>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1066800"/>
            <a:ext cx="7391400" cy="5078313"/>
          </a:xfrm>
          <a:prstGeom prst="rect">
            <a:avLst/>
          </a:prstGeom>
          <a:noFill/>
        </p:spPr>
        <p:txBody>
          <a:bodyPr wrap="square" rtlCol="0">
            <a:spAutoFit/>
          </a:bodyPr>
          <a:lstStyle/>
          <a:p>
            <a:pPr lvl="0"/>
            <a:r>
              <a:rPr lang="en-US" b="1" dirty="0" smtClean="0">
                <a:solidFill>
                  <a:schemeClr val="tx2"/>
                </a:solidFill>
              </a:rPr>
              <a:t>Chief Justice Marshall, Continued:</a:t>
            </a:r>
          </a:p>
          <a:p>
            <a:pPr lvl="0"/>
            <a:endParaRPr lang="en-US" dirty="0" smtClean="0"/>
          </a:p>
          <a:p>
            <a:pPr lvl="0"/>
            <a:r>
              <a:rPr lang="en-US" dirty="0" smtClean="0"/>
              <a:t>Taking this view, which he developed with great ingenuity and persuasiveness, Marshall was able to appeal to the obligation of contracts clause directly, and without further use of an executory contract accompanying the grant in </a:t>
            </a:r>
            <a:r>
              <a:rPr lang="en-US" i="1" u="sng" dirty="0" smtClean="0"/>
              <a:t>Fletcher v. Peck</a:t>
            </a:r>
            <a:r>
              <a:rPr lang="en-US" u="sng" dirty="0" smtClean="0"/>
              <a:t>.</a:t>
            </a:r>
            <a:r>
              <a:rPr lang="en-US" dirty="0" smtClean="0"/>
              <a:t> </a:t>
            </a:r>
          </a:p>
          <a:p>
            <a:pPr lvl="0"/>
            <a:endParaRPr lang="en-US" u="sng" dirty="0"/>
          </a:p>
          <a:p>
            <a:pPr lvl="0"/>
            <a:r>
              <a:rPr lang="en-US" u="sng" dirty="0" smtClean="0"/>
              <a:t>It is a matter of interest that Dartmouth College was Daniel Webster's alma mater, and Daniel served as the lawyer who argued this case. To be sure, Webster knew and interpreted the meaning of words accurately.</a:t>
            </a:r>
            <a:r>
              <a:rPr lang="en-US" dirty="0" smtClean="0"/>
              <a:t> </a:t>
            </a:r>
          </a:p>
          <a:p>
            <a:pPr lvl="0"/>
            <a:r>
              <a:rPr lang="en-US" dirty="0" smtClean="0"/>
              <a:t>Webster  established that the States could not "impair the obligation of contracts" by attempting to repeal or modify private acts, such as land patents or corporate charters, which had already created vested rights. (It should be noted that the "privileges and immunities" of public franchises, as an authorized encroachment upon public right, were construed strictly to the limits of the charter, subordinate to eminent domain and police powers of government - See  also:</a:t>
            </a:r>
          </a:p>
          <a:p>
            <a:pPr lvl="0"/>
            <a:r>
              <a:rPr lang="en-US" i="1" dirty="0" smtClean="0"/>
              <a:t>Proprietors of Charles River Bridge v. Proprietors, 36 US 420 (1837).</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762000"/>
          </a:xfrm>
        </p:spPr>
        <p:txBody>
          <a:bodyPr>
            <a:normAutofit fontScale="90000"/>
          </a:bodyPr>
          <a:lstStyle/>
          <a:p>
            <a:pPr algn="ctr"/>
            <a:r>
              <a:rPr lang="en-US" dirty="0" smtClean="0"/>
              <a:t>The Doctrine of Relation Back</a:t>
            </a:r>
            <a:endParaRPr lang="en-US" dirty="0"/>
          </a:p>
        </p:txBody>
      </p:sp>
      <p:sp>
        <p:nvSpPr>
          <p:cNvPr id="3" name="Content Placeholder 2"/>
          <p:cNvSpPr>
            <a:spLocks noGrp="1"/>
          </p:cNvSpPr>
          <p:nvPr>
            <p:ph idx="1"/>
          </p:nvPr>
        </p:nvSpPr>
        <p:spPr>
          <a:xfrm>
            <a:off x="457200" y="1219200"/>
            <a:ext cx="8229600" cy="5257800"/>
          </a:xfrm>
        </p:spPr>
        <p:txBody>
          <a:bodyPr>
            <a:normAutofit lnSpcReduction="10000"/>
          </a:bodyPr>
          <a:lstStyle/>
          <a:p>
            <a:pPr>
              <a:buNone/>
            </a:pPr>
            <a:r>
              <a:rPr lang="en-US" dirty="0" smtClean="0"/>
              <a:t> </a:t>
            </a:r>
            <a:r>
              <a:rPr lang="en-US" b="1" dirty="0" smtClean="0"/>
              <a:t>§249   Doctrine of relation back</a:t>
            </a:r>
            <a:r>
              <a:rPr lang="en-US" dirty="0" smtClean="0"/>
              <a:t/>
            </a:r>
            <a:br>
              <a:rPr lang="en-US" dirty="0" smtClean="0"/>
            </a:br>
            <a:r>
              <a:rPr lang="en-US" sz="2000" dirty="0" smtClean="0"/>
              <a:t>Research References - West's Key Number Digest, Public Lands 114(2)</a:t>
            </a:r>
            <a:r>
              <a:rPr lang="en-US" dirty="0" smtClean="0"/>
              <a:t/>
            </a:r>
            <a:br>
              <a:rPr lang="en-US" dirty="0" smtClean="0"/>
            </a:br>
            <a:r>
              <a:rPr lang="en-US" sz="2400" b="1" i="1" u="sng" dirty="0" smtClean="0">
                <a:solidFill>
                  <a:schemeClr val="tx2"/>
                </a:solidFill>
              </a:rPr>
              <a:t>In a proper case, a patent may relate back from the time of issuance to the time of inception of the patentee's claim to the land.</a:t>
            </a:r>
            <a:endParaRPr lang="en-US" b="1" i="1" u="sng" dirty="0" smtClean="0">
              <a:solidFill>
                <a:schemeClr val="tx2"/>
              </a:solidFill>
            </a:endParaRPr>
          </a:p>
          <a:p>
            <a:pPr>
              <a:buNone/>
            </a:pPr>
            <a:endParaRPr lang="en-US" sz="1050" dirty="0" smtClean="0">
              <a:solidFill>
                <a:schemeClr val="tx2"/>
              </a:solidFill>
            </a:endParaRPr>
          </a:p>
          <a:p>
            <a:r>
              <a:rPr lang="en-US" sz="1600" dirty="0" smtClean="0"/>
              <a:t>The doctrine of relation is applicable to public land transactions under a federal patent. </a:t>
            </a:r>
            <a:r>
              <a:rPr lang="en-US" sz="1600" baseline="30000" dirty="0" smtClean="0"/>
              <a:t>1 </a:t>
            </a:r>
            <a:r>
              <a:rPr lang="en-US" sz="1600" dirty="0" smtClean="0"/>
              <a:t>  When necessary to give effect to the intent of the statute or to cut off intervening claimants, the patent is deemed to relate back to the time of the inception of the patentee's claim to the land. </a:t>
            </a:r>
            <a:r>
              <a:rPr lang="en-US" sz="1600" baseline="30000" dirty="0" smtClean="0"/>
              <a:t>2</a:t>
            </a:r>
            <a:r>
              <a:rPr lang="en-US" sz="1600" dirty="0" smtClean="0"/>
              <a:t>    When the doctrine applies, the last proceeding which consummates the conveyance of the public land is held to take effect by relation back as of the day when the first proceeding was had.  </a:t>
            </a:r>
            <a:r>
              <a:rPr lang="en-US" sz="1600" baseline="30000" dirty="0" smtClean="0"/>
              <a:t>3 </a:t>
            </a:r>
            <a:r>
              <a:rPr lang="en-US" sz="1600" dirty="0" smtClean="0"/>
              <a:t>This relation back is also effective in favor of persons to whom the claimant has assigned or transferred rights in the land before the issuance of the patent. </a:t>
            </a:r>
            <a:r>
              <a:rPr lang="en-US" sz="1600" baseline="30000" dirty="0" smtClean="0"/>
              <a:t>4</a:t>
            </a:r>
          </a:p>
          <a:p>
            <a:pPr>
              <a:buNone/>
            </a:pPr>
            <a:endParaRPr lang="en-US" sz="1050" dirty="0" smtClean="0"/>
          </a:p>
          <a:p>
            <a:r>
              <a:rPr lang="en-US" sz="1600" dirty="0" smtClean="0"/>
              <a:t>In applying the doctrine of relation back, the patent has been regarded, under the particular circumstances, as relating back to the date of the initiatory act, </a:t>
            </a:r>
            <a:r>
              <a:rPr lang="en-US" sz="1600" baseline="30000" dirty="0" smtClean="0"/>
              <a:t>5</a:t>
            </a:r>
            <a:r>
              <a:rPr lang="en-US" sz="1600" dirty="0" smtClean="0"/>
              <a:t>  such as the date of the entry, </a:t>
            </a:r>
            <a:r>
              <a:rPr lang="en-US" sz="1600" baseline="30000" dirty="0" smtClean="0"/>
              <a:t>6</a:t>
            </a:r>
            <a:r>
              <a:rPr lang="en-US" sz="1600" dirty="0" smtClean="0"/>
              <a:t>  to the date of a conveyance or deed, </a:t>
            </a:r>
            <a:r>
              <a:rPr lang="en-US" sz="1600" baseline="30000" dirty="0" smtClean="0"/>
              <a:t>7</a:t>
            </a:r>
            <a:r>
              <a:rPr lang="en-US" sz="1600" dirty="0" smtClean="0"/>
              <a:t>   to the first qualifying act which definitively located the boundaries of the claimed land so as to legitimately bar others from entering, </a:t>
            </a:r>
            <a:r>
              <a:rPr lang="en-US" sz="1600" baseline="30000" dirty="0" smtClean="0"/>
              <a:t>8</a:t>
            </a:r>
            <a:r>
              <a:rPr lang="en-US" sz="1600" dirty="0" smtClean="0"/>
              <a:t> and to the inception of the equitable right upon which title is based. </a:t>
            </a:r>
            <a:r>
              <a:rPr lang="en-US" sz="1600" baseline="30000" dirty="0" smtClean="0"/>
              <a:t>9</a:t>
            </a:r>
            <a:endParaRPr lang="en-US" sz="1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838200"/>
            <a:ext cx="7543800" cy="5355312"/>
          </a:xfrm>
          <a:prstGeom prst="rect">
            <a:avLst/>
          </a:prstGeom>
          <a:noFill/>
        </p:spPr>
        <p:txBody>
          <a:bodyPr wrap="square" rtlCol="0">
            <a:spAutoFit/>
          </a:bodyPr>
          <a:lstStyle/>
          <a:p>
            <a:r>
              <a:rPr lang="en-US" b="1" dirty="0" smtClean="0">
                <a:solidFill>
                  <a:schemeClr val="tx2"/>
                </a:solidFill>
              </a:rPr>
              <a:t>TITLE 29,   FEDERAL  PRACTICE &amp; PROCEDURES, LAWYER'S EDITION,  SECTION B,  66: 507</a:t>
            </a:r>
            <a:r>
              <a:rPr lang="en-US" b="1" dirty="0" smtClean="0"/>
              <a:t>  </a:t>
            </a:r>
            <a:r>
              <a:rPr lang="en-US" b="1" u="sng" dirty="0" smtClean="0">
                <a:solidFill>
                  <a:schemeClr val="tx2"/>
                </a:solidFill>
              </a:rPr>
              <a:t>REQUIREMENT OF PRIVITY</a:t>
            </a:r>
            <a:r>
              <a:rPr lang="en-US" dirty="0" smtClean="0"/>
              <a:t/>
            </a:r>
            <a:br>
              <a:rPr lang="en-US" dirty="0" smtClean="0"/>
            </a:br>
            <a:endParaRPr lang="en-US" u="heavy" dirty="0" smtClean="0">
              <a:uFill>
                <a:solidFill>
                  <a:schemeClr val="tx2"/>
                </a:solidFill>
              </a:uFill>
            </a:endParaRPr>
          </a:p>
          <a:p>
            <a:r>
              <a:rPr lang="en-US" dirty="0" smtClean="0"/>
              <a:t>Privity  can be significant pursuant to Zoning, Planning,  as well as other Municipal Ordinances  and other Compliance Requirements  you are Compelled to be Regulated by.</a:t>
            </a:r>
          </a:p>
          <a:p>
            <a:endParaRPr lang="en-US" dirty="0" smtClean="0"/>
          </a:p>
          <a:p>
            <a:r>
              <a:rPr lang="en-US" dirty="0" smtClean="0"/>
              <a:t>American Jurisprudence Pleading and Practice Forms’ section on Public Lands, is generally used to train Lawyers to create pleadings for law suits.</a:t>
            </a:r>
            <a:br>
              <a:rPr lang="en-US" dirty="0" smtClean="0"/>
            </a:br>
            <a:endParaRPr lang="en-US" dirty="0" smtClean="0"/>
          </a:p>
          <a:p>
            <a:r>
              <a:rPr lang="en-US" dirty="0" smtClean="0"/>
              <a:t>See</a:t>
            </a:r>
            <a:r>
              <a:rPr lang="en-US" dirty="0"/>
              <a:t>: </a:t>
            </a:r>
            <a:r>
              <a:rPr lang="en-US" u="sng" dirty="0" smtClean="0">
                <a:solidFill>
                  <a:schemeClr val="tx2"/>
                </a:solidFill>
              </a:rPr>
              <a:t>Federal Procedures Title 29.PDF</a:t>
            </a:r>
            <a:r>
              <a:rPr lang="en-US" dirty="0" smtClean="0">
                <a:solidFill>
                  <a:schemeClr val="tx2"/>
                </a:solidFill>
              </a:rPr>
              <a:t> </a:t>
            </a:r>
            <a:r>
              <a:rPr lang="en-US" dirty="0"/>
              <a:t>§ Requirement of Privity  66: 470  </a:t>
            </a:r>
            <a:r>
              <a:rPr lang="en-US" dirty="0" smtClean="0"/>
              <a:t/>
            </a:r>
            <a:br>
              <a:rPr lang="en-US" dirty="0" smtClean="0"/>
            </a:br>
            <a:r>
              <a:rPr lang="en-US" dirty="0"/>
              <a:t>  </a:t>
            </a:r>
            <a:r>
              <a:rPr lang="en-US" dirty="0">
                <a:solidFill>
                  <a:schemeClr val="tx2"/>
                </a:solidFill>
              </a:rPr>
              <a:t> A patent to public land which is not void on its face cannot be attacked, either directly or collaterally, by persons who do not show themselves to be in privity with a common or paramount source of title. </a:t>
            </a:r>
            <a:r>
              <a:rPr lang="en-US" baseline="30000" dirty="0"/>
              <a:t>87.  Burke v. Southern P. R. Co. (1914) 245 US 669, 58 L Ed  1527, 34 S Ct 907. </a:t>
            </a:r>
            <a:r>
              <a:rPr lang="en-US" dirty="0"/>
              <a:t>A party may attack a patent on the ground of fraud or irregularity of issue </a:t>
            </a:r>
            <a:r>
              <a:rPr lang="en-US" b="1" u="sng" dirty="0">
                <a:solidFill>
                  <a:schemeClr val="tx2"/>
                </a:solidFill>
              </a:rPr>
              <a:t>only if he was in privity </a:t>
            </a:r>
            <a:r>
              <a:rPr lang="en-US" dirty="0"/>
              <a:t>with the government in any respect </a:t>
            </a:r>
            <a:r>
              <a:rPr lang="en-US" b="1" u="sng" dirty="0">
                <a:solidFill>
                  <a:schemeClr val="tx2"/>
                </a:solidFill>
              </a:rPr>
              <a:t>at the time of issuance of the patent. </a:t>
            </a:r>
            <a:r>
              <a:rPr lang="en-US" baseline="30000" dirty="0"/>
              <a:t>88. </a:t>
            </a:r>
            <a:r>
              <a:rPr lang="en-US" i="1" baseline="30000" dirty="0"/>
              <a:t>Bateman v. Southern Oregon Co.(1914, CA9 Or)  217 F 933. </a:t>
            </a:r>
            <a:endParaRPr lang="en-US" i="1"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990600"/>
            <a:ext cx="7315200" cy="4431983"/>
          </a:xfrm>
          <a:prstGeom prst="rect">
            <a:avLst/>
          </a:prstGeom>
          <a:noFill/>
        </p:spPr>
        <p:txBody>
          <a:bodyPr wrap="square" rtlCol="0">
            <a:spAutoFit/>
          </a:bodyPr>
          <a:lstStyle/>
          <a:p>
            <a:pPr algn="ctr"/>
            <a:r>
              <a:rPr lang="en-US" sz="2400" b="1" dirty="0" smtClean="0">
                <a:solidFill>
                  <a:schemeClr val="tx2"/>
                </a:solidFill>
              </a:rPr>
              <a:t>An Example of the requirement of Privity</a:t>
            </a:r>
          </a:p>
          <a:p>
            <a:pPr algn="ctr"/>
            <a:endParaRPr lang="en-US" sz="2400" b="1" dirty="0" smtClean="0">
              <a:solidFill>
                <a:schemeClr val="tx2"/>
              </a:solidFill>
            </a:endParaRPr>
          </a:p>
          <a:p>
            <a:r>
              <a:rPr lang="en-US" i="1" u="sng" dirty="0" smtClean="0"/>
              <a:t>Summa </a:t>
            </a:r>
            <a:r>
              <a:rPr lang="en-US" i="1" u="sng" dirty="0"/>
              <a:t>Corp. vs. California,</a:t>
            </a:r>
            <a:r>
              <a:rPr lang="en-US" dirty="0"/>
              <a:t> </a:t>
            </a:r>
            <a:r>
              <a:rPr lang="en-US" u="sng" dirty="0">
                <a:solidFill>
                  <a:srgbClr val="0000FF"/>
                </a:solidFill>
              </a:rPr>
              <a:t>446 US 198 </a:t>
            </a:r>
            <a:r>
              <a:rPr lang="en-US" i="1" u="sng" dirty="0">
                <a:solidFill>
                  <a:srgbClr val="0000FF"/>
                </a:solidFill>
              </a:rPr>
              <a:t>Summa Corp. v California, 466 US 198</a:t>
            </a:r>
            <a:r>
              <a:rPr lang="en-US" i="1" dirty="0"/>
              <a:t>,  </a:t>
            </a:r>
            <a:r>
              <a:rPr lang="en-US" dirty="0"/>
              <a:t>is one of the best cases describing how land patents work. </a:t>
            </a:r>
            <a:endParaRPr lang="en-US" dirty="0" smtClean="0"/>
          </a:p>
          <a:p>
            <a:r>
              <a:rPr lang="en-US" dirty="0" smtClean="0"/>
              <a:t>In </a:t>
            </a:r>
            <a:r>
              <a:rPr lang="en-US" dirty="0"/>
              <a:t>that 1980’s case the court noted </a:t>
            </a:r>
            <a:r>
              <a:rPr lang="en-US" dirty="0" smtClean="0"/>
              <a:t>they </a:t>
            </a:r>
            <a:r>
              <a:rPr lang="en-US" dirty="0"/>
              <a:t>had ruled and ruled and ruled and they were not going to rule </a:t>
            </a:r>
            <a:r>
              <a:rPr lang="en-US" dirty="0" smtClean="0"/>
              <a:t>again; </a:t>
            </a:r>
            <a:r>
              <a:rPr lang="en-US" dirty="0"/>
              <a:t>the Land Patent is supreme title to land</a:t>
            </a:r>
            <a:r>
              <a:rPr lang="en-US" dirty="0" smtClean="0"/>
              <a:t>.</a:t>
            </a:r>
          </a:p>
          <a:p>
            <a:endParaRPr lang="en-US" dirty="0" smtClean="0"/>
          </a:p>
          <a:p>
            <a:r>
              <a:rPr lang="en-US" dirty="0" smtClean="0"/>
              <a:t>“The Court held</a:t>
            </a:r>
            <a:r>
              <a:rPr lang="en-US" dirty="0"/>
              <a:t>: California cannot at this late date assert its public trust easement over petitioner's property, when petitioner's predecessors-in-interest had their interest confirmed without any mention of such an easement in the federal patent proceedings. </a:t>
            </a:r>
            <a:r>
              <a:rPr lang="en-US" i="1" dirty="0"/>
              <a:t>The interest claimed by California is one of such substantial magnitude that regardless of the fact that the claim is asserted by the State in its sovereign capacity,</a:t>
            </a:r>
            <a:r>
              <a:rPr lang="en-US" dirty="0"/>
              <a:t> </a:t>
            </a:r>
            <a:r>
              <a:rPr lang="en-US" i="1" u="sng" dirty="0">
                <a:solidFill>
                  <a:schemeClr val="tx2"/>
                </a:solidFill>
              </a:rPr>
              <a:t>this interest must have been presented in the patent proceedings or be barred."</a:t>
            </a:r>
            <a:endParaRPr lang="en-US" dirty="0">
              <a:solidFill>
                <a:schemeClr val="tx2"/>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lstStyle/>
          <a:p>
            <a:pPr algn="ctr"/>
            <a:r>
              <a:rPr lang="en-US" dirty="0" smtClean="0"/>
              <a:t>Vested Rights:</a:t>
            </a:r>
            <a:endParaRPr lang="en-US" dirty="0"/>
          </a:p>
        </p:txBody>
      </p:sp>
      <p:sp>
        <p:nvSpPr>
          <p:cNvPr id="3" name="Content Placeholder 2"/>
          <p:cNvSpPr>
            <a:spLocks noGrp="1"/>
          </p:cNvSpPr>
          <p:nvPr>
            <p:ph idx="1"/>
          </p:nvPr>
        </p:nvSpPr>
        <p:spPr>
          <a:xfrm>
            <a:off x="457200" y="1600200"/>
            <a:ext cx="8229600" cy="4724400"/>
          </a:xfrm>
        </p:spPr>
        <p:txBody>
          <a:bodyPr>
            <a:normAutofit fontScale="62500" lnSpcReduction="20000"/>
          </a:bodyPr>
          <a:lstStyle/>
          <a:p>
            <a:pPr>
              <a:buNone/>
            </a:pPr>
            <a:r>
              <a:rPr lang="en-US" sz="2800" b="1" dirty="0" smtClean="0"/>
              <a:t>	Some may inaccurately refer to vested rights as “grandfathered”. A more accurate term  </a:t>
            </a:r>
            <a:r>
              <a:rPr lang="en-US" sz="2800" b="1" i="1" dirty="0" smtClean="0"/>
              <a:t>may be </a:t>
            </a:r>
            <a:r>
              <a:rPr lang="en-US" sz="2800" b="1" dirty="0" smtClean="0"/>
              <a:t>vested. Together with court case cites, using this term may carry more weight in court.</a:t>
            </a:r>
          </a:p>
          <a:p>
            <a:pPr>
              <a:buNone/>
            </a:pPr>
            <a:endParaRPr lang="en-US" sz="2800" b="1" dirty="0" smtClean="0"/>
          </a:p>
          <a:p>
            <a:r>
              <a:rPr lang="en-US" sz="2800" dirty="0" smtClean="0"/>
              <a:t>American Jurisprudence, Second Edition</a:t>
            </a:r>
          </a:p>
          <a:p>
            <a:pPr>
              <a:buNone/>
            </a:pPr>
            <a:r>
              <a:rPr lang="en-US" sz="2800" dirty="0" smtClean="0"/>
              <a:t>	Constitutional Law</a:t>
            </a:r>
          </a:p>
          <a:p>
            <a:pPr>
              <a:buNone/>
            </a:pPr>
            <a:r>
              <a:rPr lang="en-US" sz="2800" dirty="0" smtClean="0"/>
              <a:t>	ß   701. Generally; definition</a:t>
            </a:r>
          </a:p>
          <a:p>
            <a:pPr>
              <a:buNone/>
            </a:pPr>
            <a:r>
              <a:rPr lang="en-US" sz="2800" dirty="0" smtClean="0"/>
              <a:t>	</a:t>
            </a:r>
          </a:p>
          <a:p>
            <a:pPr>
              <a:buNone/>
            </a:pPr>
            <a:r>
              <a:rPr lang="en-US" sz="2800" dirty="0" smtClean="0"/>
              <a:t>	The term </a:t>
            </a:r>
            <a:r>
              <a:rPr lang="en-US" sz="2800" u="sng" dirty="0" smtClean="0"/>
              <a:t>"vested right"</a:t>
            </a:r>
            <a:r>
              <a:rPr lang="en-US" sz="2800" dirty="0" smtClean="0"/>
              <a:t> is not easily defined and has been used by the courts to express various shades of meaning. Generally speaking, </a:t>
            </a:r>
            <a:r>
              <a:rPr lang="en-US" sz="3200" dirty="0" smtClean="0">
                <a:solidFill>
                  <a:schemeClr val="tx2"/>
                </a:solidFill>
              </a:rPr>
              <a:t>"vested rights" </a:t>
            </a:r>
            <a:r>
              <a:rPr lang="en-US" sz="2800" dirty="0" smtClean="0"/>
              <a:t>is a term that is used to describe </a:t>
            </a:r>
            <a:r>
              <a:rPr lang="en-US" sz="3200" dirty="0" smtClean="0">
                <a:solidFill>
                  <a:schemeClr val="tx2"/>
                </a:solidFill>
              </a:rPr>
              <a:t>rights</a:t>
            </a:r>
            <a:r>
              <a:rPr lang="en-US" sz="2800" dirty="0" smtClean="0"/>
              <a:t> </a:t>
            </a:r>
            <a:r>
              <a:rPr lang="en-US" sz="3200" dirty="0" smtClean="0">
                <a:solidFill>
                  <a:schemeClr val="tx2"/>
                </a:solidFill>
              </a:rPr>
              <a:t>that cannot be taken away by retroactive legislation.</a:t>
            </a:r>
            <a:r>
              <a:rPr lang="en-US" sz="2400" dirty="0" smtClean="0">
                <a:solidFill>
                  <a:schemeClr val="tx2"/>
                </a:solidFill>
              </a:rPr>
              <a:t> </a:t>
            </a:r>
            <a:r>
              <a:rPr lang="en-US" sz="2800" dirty="0" smtClean="0"/>
              <a:t>For purposes of determining whether a law takes away or impairs a vested right acquired under existing law so as to render its application unlawfully retroactive, a </a:t>
            </a:r>
            <a:r>
              <a:rPr lang="en-US" sz="3200" dirty="0" smtClean="0">
                <a:solidFill>
                  <a:schemeClr val="tx2"/>
                </a:solidFill>
              </a:rPr>
              <a:t>"vested right" is one that is fixed, settled, absolute, and not contingent upon anything.</a:t>
            </a:r>
            <a:r>
              <a:rPr lang="en-US" sz="2400" dirty="0" smtClean="0">
                <a:solidFill>
                  <a:schemeClr val="tx2"/>
                </a:solidFill>
              </a:rPr>
              <a:t> </a:t>
            </a:r>
            <a:r>
              <a:rPr lang="en-US" sz="2800" dirty="0" smtClean="0"/>
              <a:t>The term is used to describe rights that cannot be taken away by retroactive legislation, since retroactive legislation affecting vested rights would constitute a taking of property without due process.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fontScale="90000"/>
          </a:bodyPr>
          <a:lstStyle/>
          <a:p>
            <a:pPr algn="ctr"/>
            <a:r>
              <a:rPr lang="en-US" dirty="0" smtClean="0"/>
              <a:t>Vested Rights: continued</a:t>
            </a:r>
            <a:endParaRPr lang="en-US" dirty="0"/>
          </a:p>
        </p:txBody>
      </p:sp>
      <p:sp>
        <p:nvSpPr>
          <p:cNvPr id="3" name="Content Placeholder 2"/>
          <p:cNvSpPr>
            <a:spLocks noGrp="1"/>
          </p:cNvSpPr>
          <p:nvPr>
            <p:ph idx="1"/>
          </p:nvPr>
        </p:nvSpPr>
        <p:spPr>
          <a:xfrm>
            <a:off x="457200" y="1600200"/>
            <a:ext cx="8229600" cy="4724400"/>
          </a:xfrm>
        </p:spPr>
        <p:txBody>
          <a:bodyPr>
            <a:normAutofit lnSpcReduction="10000"/>
          </a:bodyPr>
          <a:lstStyle/>
          <a:p>
            <a:r>
              <a:rPr lang="en-US" i="1" u="sng" dirty="0" err="1" smtClean="0"/>
              <a:t>Kipp</a:t>
            </a:r>
            <a:r>
              <a:rPr lang="en-US" i="1" u="sng" dirty="0" smtClean="0"/>
              <a:t> v. Johnson,</a:t>
            </a:r>
            <a:r>
              <a:rPr lang="en-US" i="1" dirty="0" smtClean="0"/>
              <a:t> </a:t>
            </a:r>
            <a:r>
              <a:rPr lang="en-US" sz="2200" i="1" dirty="0" smtClean="0"/>
              <a:t>17 N. W. Rep. 957; Traer v. Clews 115 U.S. 528 (1885).</a:t>
            </a:r>
            <a:r>
              <a:rPr lang="en-US" sz="2200" b="1" i="1" dirty="0" smtClean="0"/>
              <a:t> </a:t>
            </a:r>
            <a:endParaRPr lang="en-US" b="1" i="1" dirty="0" smtClean="0"/>
          </a:p>
          <a:p>
            <a:pPr>
              <a:buNone/>
            </a:pPr>
            <a:r>
              <a:rPr lang="en-US" dirty="0" smtClean="0"/>
              <a:t>	The rule that a cause of action once barred by the statute of limitations is not revived by the repeal of the statute is founded upon the principle </a:t>
            </a:r>
            <a:r>
              <a:rPr lang="en-US" u="sng" dirty="0" smtClean="0">
                <a:solidFill>
                  <a:schemeClr val="tx2"/>
                </a:solidFill>
              </a:rPr>
              <a:t>that  a person cannot be divested of his vested rights of property by mere legislative enactments</a:t>
            </a:r>
            <a:r>
              <a:rPr lang="en-US" dirty="0" smtClean="0">
                <a:solidFill>
                  <a:schemeClr val="tx2"/>
                </a:solidFill>
              </a:rPr>
              <a:t>: </a:t>
            </a:r>
            <a:r>
              <a:rPr lang="en-US" dirty="0" smtClean="0"/>
              <a:t>hence it only applies where the statute entirely extinguishes the right, and vests perfect title in the adverse holder, and not to statutes which merely bar certain remedies, or forms of actions, but leave the rights of property unaffected, and capable of being tested in other forms of action.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a:bodyPr>
          <a:lstStyle/>
          <a:p>
            <a:pPr algn="ctr"/>
            <a:r>
              <a:rPr lang="en-US" sz="4800" dirty="0" smtClean="0"/>
              <a:t>Allodial Titles: What are they?</a:t>
            </a:r>
            <a:endParaRPr lang="en-US" sz="4800" dirty="0"/>
          </a:p>
        </p:txBody>
      </p:sp>
      <p:sp>
        <p:nvSpPr>
          <p:cNvPr id="3" name="Content Placeholder 2"/>
          <p:cNvSpPr>
            <a:spLocks noGrp="1"/>
          </p:cNvSpPr>
          <p:nvPr>
            <p:ph idx="1"/>
          </p:nvPr>
        </p:nvSpPr>
        <p:spPr>
          <a:xfrm>
            <a:off x="457200" y="1600200"/>
            <a:ext cx="8229600" cy="4648200"/>
          </a:xfrm>
        </p:spPr>
        <p:txBody>
          <a:bodyPr>
            <a:normAutofit fontScale="25000" lnSpcReduction="20000"/>
          </a:bodyPr>
          <a:lstStyle/>
          <a:p>
            <a:pPr>
              <a:buNone/>
            </a:pPr>
            <a:r>
              <a:rPr lang="en-US" sz="4800" b="1" i="1" dirty="0" smtClean="0"/>
              <a:t>	The king was the true and complete owner, giving him the authority to take and grant the land from the people in his kingdom to who either lost or gained his favor.  McConnell v. Wilcox, I Seam (111.) 344, 367 (1837).</a:t>
            </a:r>
            <a:endParaRPr lang="en-US" sz="4800" dirty="0" smtClean="0"/>
          </a:p>
          <a:p>
            <a:pPr>
              <a:buNone/>
            </a:pPr>
            <a:r>
              <a:rPr lang="en-US" sz="3000" dirty="0" smtClean="0"/>
              <a:t> </a:t>
            </a:r>
          </a:p>
          <a:p>
            <a:r>
              <a:rPr lang="en-US" sz="6400" dirty="0" smtClean="0"/>
              <a:t>        </a:t>
            </a:r>
            <a:r>
              <a:rPr lang="en-US" sz="7200" dirty="0" smtClean="0">
                <a:solidFill>
                  <a:schemeClr val="tx2"/>
                </a:solidFill>
              </a:rPr>
              <a:t>This is hardly what the founding forefathers planned when creating the Organic Laws of the United States of America. If this were what the people in the mid to late 1700's wanted, there would have been no need to have an American Revolution. - Taxes were secondary to having </a:t>
            </a:r>
            <a:r>
              <a:rPr lang="en-US" sz="7200" b="1" dirty="0" smtClean="0">
                <a:solidFill>
                  <a:schemeClr val="tx2"/>
                </a:solidFill>
              </a:rPr>
              <a:t>a </a:t>
            </a:r>
            <a:r>
              <a:rPr lang="en-US" sz="7200" b="1" u="sng" dirty="0" smtClean="0">
                <a:solidFill>
                  <a:schemeClr val="tx2"/>
                </a:solidFill>
              </a:rPr>
              <a:t>sound and complete ownership of the land</a:t>
            </a:r>
            <a:r>
              <a:rPr lang="en-US" sz="7200" dirty="0" smtClean="0">
                <a:solidFill>
                  <a:schemeClr val="tx2"/>
                </a:solidFill>
              </a:rPr>
              <a:t>. When the colonists were forced to pay taxes </a:t>
            </a:r>
            <a:r>
              <a:rPr lang="en-US" sz="7200" i="1" u="sng" dirty="0" smtClean="0">
                <a:solidFill>
                  <a:schemeClr val="tx2"/>
                </a:solidFill>
              </a:rPr>
              <a:t>and</a:t>
            </a:r>
            <a:r>
              <a:rPr lang="en-US" sz="7200" dirty="0" smtClean="0">
                <a:solidFill>
                  <a:schemeClr val="tx2"/>
                </a:solidFill>
              </a:rPr>
              <a:t> required to allow their homes to be occupied by soldiers; they revolted. They declared their intentions to be free in their Declaration of Independence, fought the British, and later added the Bill of Rights to their new Constitution, based on England’s Magna Charta of 1215. You can see much of their intent in the Four documents making up The Organic Laws of the United States of America: 1) The Declaration of Independence, 2) The Article of Confederation, 3) The Northwest Ordinance, and 4) The Constitution for the United States. </a:t>
            </a:r>
          </a:p>
          <a:p>
            <a:pPr>
              <a:buNone/>
            </a:pPr>
            <a:endParaRPr lang="en-US" sz="3800" dirty="0" smtClean="0">
              <a:solidFill>
                <a:schemeClr val="tx2"/>
              </a:solidFill>
            </a:endParaRPr>
          </a:p>
          <a:p>
            <a:pPr>
              <a:buNone/>
            </a:pPr>
            <a:r>
              <a:rPr lang="en-US" sz="4500" dirty="0" smtClean="0">
                <a:solidFill>
                  <a:schemeClr val="tx2"/>
                </a:solidFill>
              </a:rPr>
              <a:t>	</a:t>
            </a:r>
            <a:r>
              <a:rPr lang="en-US" sz="6400" b="1" dirty="0" smtClean="0">
                <a:solidFill>
                  <a:schemeClr val="tx2"/>
                </a:solidFill>
              </a:rPr>
              <a:t>The Colonists came to America:</a:t>
            </a:r>
          </a:p>
          <a:p>
            <a:pPr>
              <a:buFont typeface="Arial" pitchFamily="34" charset="0"/>
              <a:buChar char="•"/>
            </a:pPr>
            <a:r>
              <a:rPr lang="en-US" sz="6400" dirty="0" smtClean="0">
                <a:solidFill>
                  <a:schemeClr val="tx2"/>
                </a:solidFill>
              </a:rPr>
              <a:t>to </a:t>
            </a:r>
            <a:r>
              <a:rPr lang="en-US" sz="6400" b="1" u="sng" dirty="0" smtClean="0">
                <a:solidFill>
                  <a:schemeClr val="tx2"/>
                </a:solidFill>
              </a:rPr>
              <a:t>enjoy freedom to Worship God </a:t>
            </a:r>
            <a:r>
              <a:rPr lang="en-US" sz="6400" dirty="0" smtClean="0">
                <a:solidFill>
                  <a:schemeClr val="tx2"/>
                </a:solidFill>
              </a:rPr>
              <a:t>&amp; avoid persecution of religious freedom, </a:t>
            </a:r>
          </a:p>
          <a:p>
            <a:pPr>
              <a:buFont typeface="Arial" pitchFamily="34" charset="0"/>
              <a:buChar char="•"/>
            </a:pPr>
            <a:r>
              <a:rPr lang="en-US" sz="6400" dirty="0" smtClean="0">
                <a:solidFill>
                  <a:schemeClr val="tx2"/>
                </a:solidFill>
              </a:rPr>
              <a:t>to </a:t>
            </a:r>
            <a:r>
              <a:rPr lang="en-US" sz="6400" b="1" dirty="0" smtClean="0">
                <a:solidFill>
                  <a:schemeClr val="tx2"/>
                </a:solidFill>
              </a:rPr>
              <a:t>escape sovereign control and </a:t>
            </a:r>
            <a:r>
              <a:rPr lang="en-US" sz="6400" b="1" u="sng" dirty="0" smtClean="0">
                <a:solidFill>
                  <a:schemeClr val="tx2"/>
                </a:solidFill>
              </a:rPr>
              <a:t>virtual dictatorship over the land</a:t>
            </a:r>
            <a:r>
              <a:rPr lang="en-US" sz="6400" u="sng" dirty="0" smtClean="0">
                <a:solidFill>
                  <a:schemeClr val="tx2"/>
                </a:solidFill>
              </a:rPr>
              <a:t>,</a:t>
            </a:r>
            <a:r>
              <a:rPr lang="en-US" sz="6400" dirty="0" smtClean="0">
                <a:solidFill>
                  <a:schemeClr val="tx2"/>
                </a:solidFill>
              </a:rPr>
              <a:t> and </a:t>
            </a:r>
          </a:p>
          <a:p>
            <a:pPr>
              <a:buFont typeface="Arial" pitchFamily="34" charset="0"/>
              <a:buChar char="•"/>
            </a:pPr>
            <a:r>
              <a:rPr lang="en-US" sz="6400" dirty="0" smtClean="0">
                <a:solidFill>
                  <a:schemeClr val="tx2"/>
                </a:solidFill>
              </a:rPr>
              <a:t>to  </a:t>
            </a:r>
            <a:r>
              <a:rPr lang="en-US" sz="6400" b="1" dirty="0" smtClean="0">
                <a:solidFill>
                  <a:schemeClr val="tx2"/>
                </a:solidFill>
              </a:rPr>
              <a:t>acquire a small tract of land that  could be owned completely. </a:t>
            </a:r>
            <a:endParaRPr lang="en-US" sz="5600" b="1" dirty="0" smtClean="0">
              <a:solidFill>
                <a:schemeClr val="tx2"/>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609600"/>
            <a:ext cx="7924800" cy="5632311"/>
          </a:xfrm>
          <a:prstGeom prst="rect">
            <a:avLst/>
          </a:prstGeom>
          <a:noFill/>
        </p:spPr>
        <p:txBody>
          <a:bodyPr wrap="square" rtlCol="0">
            <a:spAutoFit/>
          </a:bodyPr>
          <a:lstStyle/>
          <a:p>
            <a:r>
              <a:rPr lang="en-US" sz="2000" b="1" i="1" dirty="0" smtClean="0"/>
              <a:t>Having broken away from the English sovereignty and establishing themselves as their own sovereigns, and equally important, ownership of land. The American founding fathers chose Allodial ownership of land for the system of ownership on this country. </a:t>
            </a:r>
          </a:p>
          <a:p>
            <a:r>
              <a:rPr lang="en-US" sz="2000" b="1" i="1" dirty="0" smtClean="0"/>
              <a:t>Wendell v Crandall,  1 N. Y. 491 (1848).</a:t>
            </a:r>
          </a:p>
          <a:p>
            <a:r>
              <a:rPr lang="en-US" sz="2000" dirty="0" smtClean="0"/>
              <a:t/>
            </a:r>
            <a:br>
              <a:rPr lang="en-US" sz="2000" dirty="0" smtClean="0"/>
            </a:br>
            <a:r>
              <a:rPr lang="en-US" sz="2000" dirty="0" smtClean="0"/>
              <a:t>Allodium</a:t>
            </a:r>
            <a:r>
              <a:rPr lang="en-US" sz="2000" b="1" dirty="0" smtClean="0"/>
              <a:t> </a:t>
            </a:r>
            <a:r>
              <a:rPr lang="en-US" sz="2000" dirty="0" smtClean="0"/>
              <a:t>is defined by </a:t>
            </a:r>
            <a:r>
              <a:rPr lang="en-US" sz="2000" i="1" dirty="0" smtClean="0"/>
              <a:t>Blackstone Commentaries on the Laws of England, </a:t>
            </a:r>
            <a:r>
              <a:rPr lang="en-US" sz="2000" dirty="0" smtClean="0"/>
              <a:t>and is cited in </a:t>
            </a:r>
            <a:r>
              <a:rPr lang="en-US" sz="2000" i="1" u="sng" dirty="0" smtClean="0"/>
              <a:t>Wallace v. </a:t>
            </a:r>
            <a:r>
              <a:rPr lang="en-US" sz="2000" i="1" u="sng" dirty="0" err="1" smtClean="0"/>
              <a:t>Harmstad</a:t>
            </a:r>
            <a:r>
              <a:rPr lang="en-US" sz="2000" i="1" u="sng" dirty="0" smtClean="0"/>
              <a:t> (1863) 44 Pa. 492, </a:t>
            </a:r>
          </a:p>
          <a:p>
            <a:r>
              <a:rPr lang="en-US" sz="2000" i="1" u="sng" dirty="0" smtClean="0"/>
              <a:t>1863 WL 4732 (Pa.), and Barker v. Dayton 28 Wisconsin 367 (1871)</a:t>
            </a:r>
            <a:endParaRPr lang="en-US" sz="2000" i="1" dirty="0" smtClean="0"/>
          </a:p>
          <a:p>
            <a:r>
              <a:rPr lang="en-US" sz="2000" dirty="0" smtClean="0"/>
              <a:t/>
            </a:r>
            <a:br>
              <a:rPr lang="en-US" sz="2000" dirty="0" smtClean="0"/>
            </a:br>
            <a:r>
              <a:rPr lang="en-US" sz="2000" b="1" i="1" dirty="0" smtClean="0"/>
              <a:t>    “The American people, before developing a properly functioning stable government, developed a stable system of land ownership, whereby the people owned their land absolutely and in a manner similar to the king in common-law England. As "</a:t>
            </a:r>
            <a:r>
              <a:rPr lang="en-US" sz="2000" b="1" i="1" u="sng" dirty="0" smtClean="0"/>
              <a:t>allodium</a:t>
            </a:r>
            <a:r>
              <a:rPr lang="en-US" sz="2000" b="1" i="1" dirty="0" smtClean="0"/>
              <a:t>" which means, or is defined as a </a:t>
            </a:r>
            <a:r>
              <a:rPr lang="en-US" sz="2000" b="1" i="1" u="sng" dirty="0" smtClean="0"/>
              <a:t>man's own land, which he possesses merely in his own right, without owing any rent or service to any superior</a:t>
            </a:r>
            <a:r>
              <a:rPr lang="en-US" sz="2000" b="1" i="1" dirty="0" smtClean="0"/>
              <a:t>.” Wallace v </a:t>
            </a:r>
            <a:r>
              <a:rPr lang="en-US" sz="2000" b="1" i="1" dirty="0" err="1" smtClean="0"/>
              <a:t>Harmstad</a:t>
            </a:r>
            <a:r>
              <a:rPr lang="en-US" sz="2000" b="1" i="1" dirty="0" smtClean="0"/>
              <a:t>, 44 Pa. 492 (1863).</a:t>
            </a:r>
            <a:endParaRPr 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Land Patents: </a:t>
            </a:r>
            <a:br>
              <a:rPr lang="en-US" dirty="0" smtClean="0"/>
            </a:br>
            <a:r>
              <a:rPr lang="en-US" dirty="0" smtClean="0"/>
              <a:t>What are they good for?</a:t>
            </a:r>
            <a:endParaRPr lang="en-US" dirty="0"/>
          </a:p>
        </p:txBody>
      </p:sp>
      <p:sp>
        <p:nvSpPr>
          <p:cNvPr id="3" name="Content Placeholder 2"/>
          <p:cNvSpPr>
            <a:spLocks noGrp="1"/>
          </p:cNvSpPr>
          <p:nvPr>
            <p:ph idx="1"/>
          </p:nvPr>
        </p:nvSpPr>
        <p:spPr>
          <a:xfrm>
            <a:off x="381000" y="1935480"/>
            <a:ext cx="8382000" cy="4389120"/>
          </a:xfrm>
        </p:spPr>
        <p:txBody>
          <a:bodyPr>
            <a:normAutofit fontScale="85000" lnSpcReduction="10000"/>
          </a:bodyPr>
          <a:lstStyle/>
          <a:p>
            <a:r>
              <a:rPr lang="en-US" dirty="0" smtClean="0"/>
              <a:t>For what purpose, and for whose benefit were these patents granted? </a:t>
            </a:r>
            <a:r>
              <a:rPr lang="en-US" sz="2100" i="1" dirty="0" smtClean="0"/>
              <a:t>Cui bono- </a:t>
            </a:r>
            <a:r>
              <a:rPr lang="en-US" i="1" dirty="0" err="1" smtClean="0"/>
              <a:t>latin</a:t>
            </a:r>
            <a:r>
              <a:rPr lang="en-US" i="1" dirty="0" smtClean="0"/>
              <a:t> </a:t>
            </a:r>
            <a:r>
              <a:rPr lang="en-US" sz="2100" dirty="0" smtClean="0"/>
              <a:t>for whose benefit</a:t>
            </a:r>
            <a:r>
              <a:rPr lang="en-US" sz="2100" dirty="0" smtClean="0"/>
              <a:t>? </a:t>
            </a:r>
            <a:r>
              <a:rPr lang="en-US" dirty="0" smtClean="0"/>
              <a:t>This PP presentation</a:t>
            </a:r>
            <a:r>
              <a:rPr lang="en-US" i="1" dirty="0" smtClean="0"/>
              <a:t> </a:t>
            </a:r>
            <a:r>
              <a:rPr lang="en-US" dirty="0" smtClean="0"/>
              <a:t>is</a:t>
            </a:r>
            <a:r>
              <a:rPr lang="en-US" i="1" dirty="0" smtClean="0"/>
              <a:t> </a:t>
            </a:r>
            <a:r>
              <a:rPr lang="en-US" dirty="0" smtClean="0"/>
              <a:t>to </a:t>
            </a:r>
            <a:r>
              <a:rPr lang="en-US" dirty="0" smtClean="0"/>
              <a:t>provide evidence in this PowerPoint presentation, that there IS a </a:t>
            </a:r>
            <a:r>
              <a:rPr lang="en-US" dirty="0" smtClean="0"/>
              <a:t>immeasurable value </a:t>
            </a:r>
            <a:r>
              <a:rPr lang="en-US" dirty="0" smtClean="0"/>
              <a:t>in retaining and claiming the </a:t>
            </a:r>
            <a:r>
              <a:rPr lang="en-US" dirty="0" smtClean="0"/>
              <a:t>“forever” benefit of the original patent contract, granted to the patentee, under the laws in force and effect when the land grant / land patent was executed.</a:t>
            </a:r>
          </a:p>
          <a:p>
            <a:pPr>
              <a:buNone/>
            </a:pPr>
            <a:endParaRPr lang="en-US" sz="1300" dirty="0" smtClean="0"/>
          </a:p>
          <a:p>
            <a:r>
              <a:rPr lang="en-US" dirty="0" smtClean="0"/>
              <a:t>The Assignee </a:t>
            </a:r>
            <a:r>
              <a:rPr lang="en-US" dirty="0" smtClean="0"/>
              <a:t>must accept the responsibility to </a:t>
            </a:r>
            <a:r>
              <a:rPr lang="en-US" dirty="0" smtClean="0"/>
              <a:t>perform due </a:t>
            </a:r>
            <a:r>
              <a:rPr lang="en-US" dirty="0" smtClean="0"/>
              <a:t>diligence, and do a complete chain of title from their current deed, back to the original land grant </a:t>
            </a:r>
            <a:r>
              <a:rPr lang="en-US" dirty="0" smtClean="0"/>
              <a:t>which was alienated </a:t>
            </a:r>
            <a:r>
              <a:rPr lang="en-US" dirty="0" smtClean="0"/>
              <a:t>from </a:t>
            </a:r>
            <a:r>
              <a:rPr lang="en-US" dirty="0" smtClean="0"/>
              <a:t>the public </a:t>
            </a:r>
            <a:r>
              <a:rPr lang="en-US" dirty="0" smtClean="0"/>
              <a:t>domain. </a:t>
            </a:r>
            <a:r>
              <a:rPr lang="en-US" dirty="0" smtClean="0"/>
              <a:t>It’s without question the Assignee must perform the </a:t>
            </a:r>
            <a:r>
              <a:rPr lang="en-US" dirty="0" smtClean="0"/>
              <a:t>research of the laws at </a:t>
            </a:r>
            <a:r>
              <a:rPr lang="en-US" dirty="0" smtClean="0"/>
              <a:t>the </a:t>
            </a:r>
            <a:r>
              <a:rPr lang="en-US" dirty="0" smtClean="0"/>
              <a:t>time of the grant. This research includes the enabling act for the state the land is in.</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Allodial Title: Still the Standard</a:t>
            </a:r>
            <a:endParaRPr lang="en-US" dirty="0"/>
          </a:p>
        </p:txBody>
      </p:sp>
      <p:sp>
        <p:nvSpPr>
          <p:cNvPr id="4" name="Content Placeholder 3"/>
          <p:cNvSpPr>
            <a:spLocks noGrp="1"/>
          </p:cNvSpPr>
          <p:nvPr>
            <p:ph sz="half" idx="2"/>
          </p:nvPr>
        </p:nvSpPr>
        <p:spPr/>
        <p:txBody>
          <a:bodyPr/>
          <a:lstStyle/>
          <a:p>
            <a:pPr algn="ctr"/>
            <a:r>
              <a:rPr lang="en-US" dirty="0" smtClean="0"/>
              <a:t>In 1872, 27 years after our Republic of Texas Land was granted to </a:t>
            </a:r>
          </a:p>
          <a:p>
            <a:pPr algn="ctr">
              <a:buNone/>
            </a:pPr>
            <a:r>
              <a:rPr lang="en-US" dirty="0" smtClean="0"/>
              <a:t>John P. Borden, </a:t>
            </a:r>
          </a:p>
          <a:p>
            <a:pPr algn="ctr">
              <a:buNone/>
            </a:pPr>
            <a:r>
              <a:rPr lang="en-US" dirty="0" smtClean="0"/>
              <a:t>his heirs and assigns, </a:t>
            </a:r>
          </a:p>
          <a:p>
            <a:pPr algn="ctr">
              <a:buNone/>
            </a:pPr>
            <a:r>
              <a:rPr lang="en-US" dirty="0" smtClean="0"/>
              <a:t>The commissioner of the General Land Office  (GLO)wrote to the Secretary of the Interior and stated:</a:t>
            </a:r>
            <a:endParaRPr lang="en-US" dirty="0"/>
          </a:p>
        </p:txBody>
      </p:sp>
      <p:pic>
        <p:nvPicPr>
          <p:cNvPr id="1026" name="Picture 2"/>
          <p:cNvPicPr>
            <a:picLocks noGrp="1" noChangeAspect="1" noChangeArrowheads="1"/>
          </p:cNvPicPr>
          <p:nvPr>
            <p:ph sz="half" idx="1"/>
          </p:nvPr>
        </p:nvPicPr>
        <p:blipFill>
          <a:blip r:embed="rId2" cstate="print"/>
          <a:srcRect/>
          <a:stretch>
            <a:fillRect/>
          </a:stretch>
        </p:blipFill>
        <p:spPr bwMode="auto">
          <a:xfrm>
            <a:off x="785353" y="1920875"/>
            <a:ext cx="3382293" cy="4433888"/>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fontScale="90000"/>
          </a:bodyPr>
          <a:lstStyle/>
          <a:p>
            <a:pPr algn="ctr"/>
            <a:r>
              <a:rPr lang="en-US" dirty="0" smtClean="0"/>
              <a:t>Allodial Titles, </a:t>
            </a:r>
            <a:r>
              <a:rPr lang="en-US" sz="2400" dirty="0" smtClean="0"/>
              <a:t>Continued</a:t>
            </a:r>
            <a:endParaRPr lang="en-US" dirty="0"/>
          </a:p>
        </p:txBody>
      </p:sp>
      <p:sp>
        <p:nvSpPr>
          <p:cNvPr id="3" name="Content Placeholder 2"/>
          <p:cNvSpPr>
            <a:spLocks noGrp="1"/>
          </p:cNvSpPr>
          <p:nvPr>
            <p:ph idx="1"/>
          </p:nvPr>
        </p:nvSpPr>
        <p:spPr>
          <a:xfrm>
            <a:off x="457200" y="1524000"/>
            <a:ext cx="8229600" cy="4800600"/>
          </a:xfrm>
        </p:spPr>
        <p:txBody>
          <a:bodyPr>
            <a:normAutofit lnSpcReduction="10000"/>
          </a:bodyPr>
          <a:lstStyle/>
          <a:p>
            <a:r>
              <a:rPr lang="en-US" dirty="0" smtClean="0"/>
              <a:t>“The doctrine of tenure is entirely exploded; it has no existence, even in theory. Though the word may be used for the sake of convenience, it is with an accommodated signification from which the last vestige of feudal import has been eliminated. </a:t>
            </a:r>
            <a:r>
              <a:rPr lang="en-US" dirty="0" smtClean="0">
                <a:solidFill>
                  <a:schemeClr val="tx2"/>
                </a:solidFill>
              </a:rPr>
              <a:t>The individual title derived from the Government involves the entire transfer of the ownership of the soil.</a:t>
            </a:r>
          </a:p>
          <a:p>
            <a:pPr>
              <a:buNone/>
            </a:pPr>
            <a:r>
              <a:rPr lang="en-US" dirty="0" smtClean="0">
                <a:solidFill>
                  <a:schemeClr val="tx2"/>
                </a:solidFill>
              </a:rPr>
              <a:t>    It is purely Allodial</a:t>
            </a:r>
            <a:r>
              <a:rPr lang="en-US" dirty="0" smtClean="0"/>
              <a:t>, with all the incidents pertaining to that title as substantial as in the infancy of Teutonic civilization. Following in the wake of this fundamental reform in our State land laws are several others which constitute appropriate corollaries.”</a:t>
            </a:r>
          </a:p>
          <a:p>
            <a:pPr>
              <a:buNone/>
            </a:pPr>
            <a:r>
              <a:rPr lang="en-US" sz="1050" dirty="0" smtClean="0"/>
              <a:t>	From 1870  Report of Commissioner of General Land Office, Page 28 &amp; 29</a:t>
            </a:r>
            <a:endParaRPr lang="en-US" sz="105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219200"/>
          </a:xfrm>
        </p:spPr>
        <p:txBody>
          <a:bodyPr>
            <a:normAutofit fontScale="90000"/>
          </a:bodyPr>
          <a:lstStyle/>
          <a:p>
            <a:pPr algn="ctr"/>
            <a:r>
              <a:rPr lang="en-US" sz="4400" dirty="0" smtClean="0"/>
              <a:t>In 1870-71,  the Secretary of Interior forwarded GLO’s Report to Both Houses </a:t>
            </a:r>
            <a:endParaRPr lang="en-US" sz="4400" dirty="0"/>
          </a:p>
        </p:txBody>
      </p:sp>
      <p:pic>
        <p:nvPicPr>
          <p:cNvPr id="2050" name="Picture 2"/>
          <p:cNvPicPr>
            <a:picLocks noGrp="1" noChangeAspect="1" noChangeArrowheads="1"/>
          </p:cNvPicPr>
          <p:nvPr>
            <p:ph sz="half" idx="1"/>
          </p:nvPr>
        </p:nvPicPr>
        <p:blipFill>
          <a:blip r:embed="rId2" cstate="print"/>
          <a:srcRect/>
          <a:stretch>
            <a:fillRect/>
          </a:stretch>
        </p:blipFill>
        <p:spPr bwMode="auto">
          <a:xfrm>
            <a:off x="876495" y="1920875"/>
            <a:ext cx="3200010" cy="4433888"/>
          </a:xfrm>
          <a:prstGeom prst="rect">
            <a:avLst/>
          </a:prstGeom>
          <a:noFill/>
          <a:ln w="9525">
            <a:noFill/>
            <a:miter lim="800000"/>
            <a:headEnd/>
            <a:tailEnd/>
          </a:ln>
        </p:spPr>
      </p:pic>
      <p:pic>
        <p:nvPicPr>
          <p:cNvPr id="2051" name="Picture 3"/>
          <p:cNvPicPr>
            <a:picLocks noGrp="1" noChangeAspect="1" noChangeArrowheads="1"/>
          </p:cNvPicPr>
          <p:nvPr>
            <p:ph sz="half" idx="2"/>
          </p:nvPr>
        </p:nvPicPr>
        <p:blipFill>
          <a:blip r:embed="rId3" cstate="print"/>
          <a:srcRect/>
          <a:stretch>
            <a:fillRect/>
          </a:stretch>
        </p:blipFill>
        <p:spPr bwMode="auto">
          <a:xfrm>
            <a:off x="4864846" y="1752600"/>
            <a:ext cx="3605308" cy="4724399"/>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The 1880-81 [3</a:t>
            </a:r>
            <a:r>
              <a:rPr lang="en-US" baseline="30000" dirty="0" smtClean="0"/>
              <a:t>rd</a:t>
            </a:r>
            <a:r>
              <a:rPr lang="en-US" dirty="0" smtClean="0"/>
              <a:t> Session of the 46th Congress] serial set </a:t>
            </a:r>
            <a:endParaRPr lang="en-US" dirty="0"/>
          </a:p>
        </p:txBody>
      </p:sp>
      <p:sp>
        <p:nvSpPr>
          <p:cNvPr id="4" name="Content Placeholder 3"/>
          <p:cNvSpPr>
            <a:spLocks noGrp="1"/>
          </p:cNvSpPr>
          <p:nvPr>
            <p:ph sz="half" idx="2"/>
          </p:nvPr>
        </p:nvSpPr>
        <p:spPr>
          <a:xfrm>
            <a:off x="4343400" y="1920085"/>
            <a:ext cx="4343400" cy="4434840"/>
          </a:xfrm>
        </p:spPr>
        <p:txBody>
          <a:bodyPr>
            <a:normAutofit fontScale="62500" lnSpcReduction="20000"/>
          </a:bodyPr>
          <a:lstStyle/>
          <a:p>
            <a:pPr algn="ctr"/>
            <a:endParaRPr lang="en-US" dirty="0" smtClean="0"/>
          </a:p>
          <a:p>
            <a:pPr algn="ctr"/>
            <a:r>
              <a:rPr lang="en-US" sz="3200" dirty="0" smtClean="0"/>
              <a:t>In 1880-81, these same documents became a part of what is known as the United States Serial Set, in 30 volumes, </a:t>
            </a:r>
            <a:r>
              <a:rPr lang="en-US" sz="3200" u="sng" dirty="0" smtClean="0"/>
              <a:t>a precursor to the Federal Register. </a:t>
            </a:r>
            <a:r>
              <a:rPr lang="en-US" sz="3200" dirty="0" smtClean="0"/>
              <a:t>On page 712 of the digitized book, it states: “All the slavish and military part of the ancient feudal tenures was thus effectually  prevented from taking root in the American soil, and the colonists escaped from the oppressive burdens … </a:t>
            </a:r>
            <a:r>
              <a:rPr lang="en-US" sz="3200" dirty="0" smtClean="0">
                <a:solidFill>
                  <a:schemeClr val="tx2"/>
                </a:solidFill>
              </a:rPr>
              <a:t>In short, for most purposes our land may be deemed to be perfectly Allodial, or held of no superior at all”</a:t>
            </a:r>
            <a:endParaRPr lang="en-US" sz="3200" dirty="0">
              <a:solidFill>
                <a:schemeClr val="tx2"/>
              </a:solidFill>
            </a:endParaRPr>
          </a:p>
        </p:txBody>
      </p:sp>
      <p:pic>
        <p:nvPicPr>
          <p:cNvPr id="3074" name="Picture 2"/>
          <p:cNvPicPr>
            <a:picLocks noGrp="1" noChangeAspect="1" noChangeArrowheads="1"/>
          </p:cNvPicPr>
          <p:nvPr>
            <p:ph sz="half" idx="1"/>
          </p:nvPr>
        </p:nvPicPr>
        <p:blipFill>
          <a:blip r:embed="rId2" cstate="print"/>
          <a:srcRect/>
          <a:stretch>
            <a:fillRect/>
          </a:stretch>
        </p:blipFill>
        <p:spPr bwMode="auto">
          <a:xfrm>
            <a:off x="1106550" y="1920875"/>
            <a:ext cx="2739899" cy="4433888"/>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04088"/>
            <a:ext cx="8534400" cy="1143000"/>
          </a:xfrm>
        </p:spPr>
        <p:txBody>
          <a:bodyPr>
            <a:noAutofit/>
          </a:bodyPr>
          <a:lstStyle/>
          <a:p>
            <a:pPr algn="ctr"/>
            <a:r>
              <a:rPr lang="en-US" sz="3600" dirty="0" smtClean="0"/>
              <a:t>55 Years after Borden's land was granted, the understanding was </a:t>
            </a:r>
            <a:r>
              <a:rPr lang="en-US" sz="3600" i="1" dirty="0" smtClean="0"/>
              <a:t>still</a:t>
            </a:r>
            <a:r>
              <a:rPr lang="en-US" sz="3600" dirty="0" smtClean="0"/>
              <a:t> that All land titles in America are Allodial</a:t>
            </a:r>
            <a:endParaRPr lang="en-US" sz="3600" dirty="0"/>
          </a:p>
        </p:txBody>
      </p:sp>
      <p:sp>
        <p:nvSpPr>
          <p:cNvPr id="4" name="Content Placeholder 3"/>
          <p:cNvSpPr>
            <a:spLocks noGrp="1"/>
          </p:cNvSpPr>
          <p:nvPr>
            <p:ph sz="half" idx="2"/>
          </p:nvPr>
        </p:nvSpPr>
        <p:spPr/>
        <p:txBody>
          <a:bodyPr>
            <a:normAutofit fontScale="92500" lnSpcReduction="10000"/>
          </a:bodyPr>
          <a:lstStyle/>
          <a:p>
            <a:r>
              <a:rPr lang="en-US" dirty="0" smtClean="0"/>
              <a:t>In 1900, the 56</a:t>
            </a:r>
            <a:r>
              <a:rPr lang="en-US" baseline="30000" dirty="0" smtClean="0"/>
              <a:t>th</a:t>
            </a:r>
            <a:r>
              <a:rPr lang="en-US" dirty="0" smtClean="0"/>
              <a:t> Congress, 1</a:t>
            </a:r>
            <a:r>
              <a:rPr lang="en-US" baseline="30000" dirty="0" smtClean="0"/>
              <a:t>st</a:t>
            </a:r>
            <a:r>
              <a:rPr lang="en-US" dirty="0" smtClean="0"/>
              <a:t> Session compiled the </a:t>
            </a:r>
            <a:r>
              <a:rPr lang="en-US" sz="2000" dirty="0" smtClean="0"/>
              <a:t>ORGANIC ACTS FOR THE TERRITORIES OF THE UNITED STATES.</a:t>
            </a:r>
          </a:p>
          <a:p>
            <a:r>
              <a:rPr lang="en-US" sz="2000" dirty="0" smtClean="0"/>
              <a:t>On page 269 it begins the review of the Ordinance of 1787, and the change in Tenures and Estates thereunder.  It states: “Free and unconditional alienation is now the rule of the National Government in disposal of the Public Domain, and encouraged by all the States and Territories in land transfers.”</a:t>
            </a:r>
            <a:endParaRPr lang="en-US" dirty="0"/>
          </a:p>
        </p:txBody>
      </p:sp>
      <p:pic>
        <p:nvPicPr>
          <p:cNvPr id="4098" name="Picture 2"/>
          <p:cNvPicPr>
            <a:picLocks noGrp="1" noChangeAspect="1" noChangeArrowheads="1"/>
          </p:cNvPicPr>
          <p:nvPr>
            <p:ph sz="half" idx="1"/>
          </p:nvPr>
        </p:nvPicPr>
        <p:blipFill>
          <a:blip r:embed="rId2" cstate="print"/>
          <a:srcRect/>
          <a:stretch>
            <a:fillRect/>
          </a:stretch>
        </p:blipFill>
        <p:spPr bwMode="auto">
          <a:xfrm>
            <a:off x="964591" y="1920875"/>
            <a:ext cx="3023818" cy="4433888"/>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More from the Organic Acts </a:t>
            </a:r>
            <a:br>
              <a:rPr lang="en-US" dirty="0" smtClean="0"/>
            </a:br>
            <a:r>
              <a:rPr lang="en-US" dirty="0" smtClean="0"/>
              <a:t>for the Territories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“Most of the feudal incidents of tenure (which in the colonies were of mere form) were abolished in many of the States after the Revolution, and by the United States in the immortal ordinance of 1787, the most progressive and republican act ever performed by a nation in relation to the estates of her people. </a:t>
            </a:r>
            <a:r>
              <a:rPr lang="en-US" dirty="0" smtClean="0">
                <a:solidFill>
                  <a:schemeClr val="tx2"/>
                </a:solidFill>
              </a:rPr>
              <a:t>It made the individual </a:t>
            </a:r>
            <a:r>
              <a:rPr lang="en-US" u="sng" dirty="0" smtClean="0">
                <a:solidFill>
                  <a:schemeClr val="tx2"/>
                </a:solidFill>
              </a:rPr>
              <a:t>absolutely independent of the State, and the entire owner of his or her home.”</a:t>
            </a:r>
          </a:p>
          <a:p>
            <a:pPr>
              <a:buNone/>
            </a:pPr>
            <a:endParaRPr lang="en-US" u="sng" dirty="0" smtClean="0">
              <a:solidFill>
                <a:schemeClr val="tx2"/>
              </a:solidFill>
            </a:endParaRPr>
          </a:p>
          <a:p>
            <a:r>
              <a:rPr lang="en-US" dirty="0" smtClean="0"/>
              <a:t>“Becoming the guardian of the public domain, the Congress of the Confederation, by its system of holdings in the “ordinance,” made the tenure of the land safe, and, by the order of disposition afterward adopted, made from the public domain thousands of free and happy homes.”</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More from the Organic Acts </a:t>
            </a:r>
            <a:br>
              <a:rPr lang="en-US" dirty="0" smtClean="0"/>
            </a:br>
            <a:r>
              <a:rPr lang="en-US" dirty="0" smtClean="0"/>
              <a:t>for the Territories, cont.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“All lands granted or patented before the Revolution, within the colonies, were held by </a:t>
            </a:r>
            <a:r>
              <a:rPr lang="en-US" dirty="0" err="1" smtClean="0"/>
              <a:t>socage</a:t>
            </a:r>
            <a:r>
              <a:rPr lang="en-US" dirty="0" smtClean="0"/>
              <a:t> tenure. </a:t>
            </a:r>
            <a:r>
              <a:rPr lang="en-US" dirty="0" smtClean="0">
                <a:solidFill>
                  <a:schemeClr val="tx2"/>
                </a:solidFill>
              </a:rPr>
              <a:t>After this came the Allodial legislation by States and the National Government.”  </a:t>
            </a:r>
            <a:r>
              <a:rPr lang="en-US" dirty="0" smtClean="0"/>
              <a:t>(</a:t>
            </a:r>
            <a:r>
              <a:rPr lang="en-US" i="1" dirty="0" smtClean="0"/>
              <a:t>3 Kent, 512</a:t>
            </a:r>
            <a:r>
              <a:rPr lang="en-US" dirty="0" smtClean="0"/>
              <a:t>; note A.)</a:t>
            </a:r>
          </a:p>
          <a:p>
            <a:r>
              <a:rPr lang="en-US" dirty="0" smtClean="0">
                <a:solidFill>
                  <a:schemeClr val="tx2"/>
                </a:solidFill>
              </a:rPr>
              <a:t>“A patent, grant, or deed in fee, in the sense now used in this country, is an estate of inheritance in law belonging to the owner and transferable to his heirs. It may be continued forever.” </a:t>
            </a:r>
            <a:r>
              <a:rPr lang="en-US" dirty="0" smtClean="0"/>
              <a:t>(</a:t>
            </a:r>
            <a:r>
              <a:rPr lang="en-US" i="1" dirty="0" smtClean="0"/>
              <a:t>4 Kent, 406</a:t>
            </a:r>
            <a:r>
              <a:rPr lang="en-US" dirty="0" smtClean="0"/>
              <a:t>)</a:t>
            </a:r>
          </a:p>
          <a:p>
            <a:r>
              <a:rPr lang="en-US" dirty="0" smtClean="0">
                <a:solidFill>
                  <a:schemeClr val="tx2"/>
                </a:solidFill>
              </a:rPr>
              <a:t>“</a:t>
            </a:r>
            <a:r>
              <a:rPr lang="en-US" u="sng" dirty="0" smtClean="0">
                <a:solidFill>
                  <a:schemeClr val="tx2"/>
                </a:solidFill>
              </a:rPr>
              <a:t>Fee-simple</a:t>
            </a:r>
            <a:r>
              <a:rPr lang="en-US" dirty="0" smtClean="0"/>
              <a:t> is a pure inheritance, clear of conditions or qualifications, with certain restrictions in law as to heirs.  It is an estate of perpetuity, and carries with it and confers an unlimited power of alienation. No person is capable of having a greater estate or interest in land.” (</a:t>
            </a:r>
            <a:r>
              <a:rPr lang="en-US" i="1" dirty="0" smtClean="0"/>
              <a:t>4 Kent, 406</a:t>
            </a:r>
            <a:r>
              <a:rPr lang="en-US" dirty="0" smtClean="0"/>
              <a:t>)</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More from the Organic Acts </a:t>
            </a:r>
            <a:br>
              <a:rPr lang="en-US" dirty="0" smtClean="0"/>
            </a:br>
            <a:r>
              <a:rPr lang="en-US" dirty="0" smtClean="0"/>
              <a:t>for the Territories, cont.</a:t>
            </a:r>
            <a:endParaRPr lang="en-US" dirty="0"/>
          </a:p>
        </p:txBody>
      </p:sp>
      <p:sp>
        <p:nvSpPr>
          <p:cNvPr id="3" name="Content Placeholder 2"/>
          <p:cNvSpPr>
            <a:spLocks noGrp="1"/>
          </p:cNvSpPr>
          <p:nvPr>
            <p:ph idx="1"/>
          </p:nvPr>
        </p:nvSpPr>
        <p:spPr/>
        <p:txBody>
          <a:bodyPr>
            <a:normAutofit fontScale="85000" lnSpcReduction="10000"/>
          </a:bodyPr>
          <a:lstStyle/>
          <a:p>
            <a:endParaRPr lang="en-US" dirty="0" smtClean="0"/>
          </a:p>
          <a:p>
            <a:r>
              <a:rPr lang="en-US" dirty="0" smtClean="0"/>
              <a:t>“The highest title to land in the United States is a Government grant, a patent either from the National Government or a State.</a:t>
            </a:r>
          </a:p>
          <a:p>
            <a:pPr>
              <a:buNone/>
            </a:pPr>
            <a:r>
              <a:rPr lang="en-US" dirty="0" smtClean="0">
                <a:solidFill>
                  <a:schemeClr val="tx2"/>
                </a:solidFill>
              </a:rPr>
              <a:t>	A Government grant for land has been, and is held to be, “a contract executed.” </a:t>
            </a:r>
            <a:r>
              <a:rPr lang="en-US" sz="2400" dirty="0" smtClean="0"/>
              <a:t>(</a:t>
            </a:r>
            <a:r>
              <a:rPr lang="en-US" sz="2400" i="1" dirty="0" smtClean="0"/>
              <a:t>Fletcher v. Peck, 6 Cranch,87</a:t>
            </a:r>
            <a:r>
              <a:rPr lang="en-US" sz="2400" dirty="0" smtClean="0"/>
              <a:t>)”</a:t>
            </a:r>
          </a:p>
          <a:p>
            <a:pPr>
              <a:buNone/>
            </a:pPr>
            <a:r>
              <a:rPr lang="en-US" sz="2400" dirty="0" smtClean="0"/>
              <a:t>	“This statute struck the key-note of our liberal system of land law, not only in the States formed out of the public domain, but also in the older States. The doctrine of tenure is entirely exploded; it has no existence. Though the word may be used for the sake of convenience, the last vestige of feudal import has been torn from it. </a:t>
            </a:r>
            <a:r>
              <a:rPr lang="en-US" sz="2400" u="sng" dirty="0" smtClean="0">
                <a:solidFill>
                  <a:schemeClr val="tx2"/>
                </a:solidFill>
              </a:rPr>
              <a:t>The individual title derived from the Government involves the entire transfer of the ownership of the soil. It is purely Allodial, with all the incidents pertaining to that title…”</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More from the Organic Acts </a:t>
            </a:r>
            <a:br>
              <a:rPr lang="en-US" dirty="0" smtClean="0"/>
            </a:br>
            <a:r>
              <a:rPr lang="en-US" dirty="0" smtClean="0"/>
              <a:t>for the Territories, cont.</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“The Pennsylvania supreme court *</a:t>
            </a:r>
            <a:r>
              <a:rPr lang="en-US" i="1" dirty="0" smtClean="0"/>
              <a:t>5 </a:t>
            </a:r>
            <a:r>
              <a:rPr lang="en-US" i="1" dirty="0" err="1" smtClean="0"/>
              <a:t>Rawle</a:t>
            </a:r>
            <a:r>
              <a:rPr lang="en-US" i="1" dirty="0" smtClean="0"/>
              <a:t>, 112</a:t>
            </a:r>
            <a:r>
              <a:rPr lang="en-US" dirty="0" smtClean="0"/>
              <a:t>) holds that </a:t>
            </a:r>
            <a:r>
              <a:rPr lang="en-US" dirty="0" smtClean="0">
                <a:solidFill>
                  <a:schemeClr val="tx2"/>
                </a:solidFill>
              </a:rPr>
              <a:t>‘our property is Allodial</a:t>
            </a:r>
            <a:r>
              <a:rPr lang="en-US" dirty="0" smtClean="0"/>
              <a:t>, and escheat takes place, not upon principles of tenure, but by force of our statutes to avoid the uncertainty and confusion inseparable from the recognition of a title founded in priority of occupancy.’ Chancellor Kent says that tenure to some extent pervades real property in the United States.  The title is essentially Allodial, yet designated by the feudal terms fee-simple and free and common </a:t>
            </a:r>
            <a:r>
              <a:rPr lang="en-US" dirty="0" err="1" smtClean="0"/>
              <a:t>socage</a:t>
            </a:r>
            <a:r>
              <a:rPr lang="en-US" dirty="0" smtClean="0"/>
              <a:t>. These technicalities mar the municipal jurisprudence of several States, though </a:t>
            </a:r>
            <a:r>
              <a:rPr lang="en-US" dirty="0" smtClean="0">
                <a:solidFill>
                  <a:schemeClr val="tx2"/>
                </a:solidFill>
              </a:rPr>
              <a:t>no vestige of feudal tenure remains, and ownership, free and independent, is the real character of individual title to the soil. By the statute of Feb. 20, 1787m New York abolished all military tenures, transferring them into free and common </a:t>
            </a:r>
            <a:r>
              <a:rPr lang="en-US" dirty="0" err="1" smtClean="0">
                <a:solidFill>
                  <a:schemeClr val="tx2"/>
                </a:solidFill>
              </a:rPr>
              <a:t>socage</a:t>
            </a:r>
            <a:r>
              <a:rPr lang="en-US" dirty="0" smtClean="0">
                <a:solidFill>
                  <a:schemeClr val="tx2"/>
                </a:solidFill>
              </a:rPr>
              <a:t> and making all State grants entirely Allodial”.</a:t>
            </a:r>
            <a:endParaRPr lang="en-US" dirty="0">
              <a:solidFill>
                <a:schemeClr val="tx2"/>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More from the Organic Acts </a:t>
            </a:r>
            <a:br>
              <a:rPr lang="en-US" dirty="0" smtClean="0"/>
            </a:br>
            <a:r>
              <a:rPr lang="en-US" dirty="0" smtClean="0"/>
              <a:t>for the Territories, cont.</a:t>
            </a:r>
            <a:endParaRPr lang="en-US" dirty="0"/>
          </a:p>
        </p:txBody>
      </p:sp>
      <p:sp>
        <p:nvSpPr>
          <p:cNvPr id="3" name="Content Placeholder 2"/>
          <p:cNvSpPr>
            <a:spLocks noGrp="1"/>
          </p:cNvSpPr>
          <p:nvPr>
            <p:ph idx="1"/>
          </p:nvPr>
        </p:nvSpPr>
        <p:spPr/>
        <p:txBody>
          <a:bodyPr>
            <a:normAutofit fontScale="55000" lnSpcReduction="20000"/>
          </a:bodyPr>
          <a:lstStyle/>
          <a:p>
            <a:endParaRPr lang="en-US" dirty="0" smtClean="0"/>
          </a:p>
          <a:p>
            <a:r>
              <a:rPr lang="en-US" i="1" dirty="0" smtClean="0"/>
              <a:t>This section ends by saying:</a:t>
            </a:r>
          </a:p>
          <a:p>
            <a:pPr>
              <a:buNone/>
            </a:pPr>
            <a:r>
              <a:rPr lang="en-US" sz="3400" dirty="0" smtClean="0"/>
              <a:t>“The revised </a:t>
            </a:r>
            <a:r>
              <a:rPr lang="en-US" sz="3400" dirty="0" smtClean="0"/>
              <a:t>statutes </a:t>
            </a:r>
            <a:r>
              <a:rPr lang="en-US" sz="3400" u="sng" dirty="0" smtClean="0">
                <a:solidFill>
                  <a:schemeClr val="tx2"/>
                </a:solidFill>
              </a:rPr>
              <a:t>going into effect in 1830 </a:t>
            </a:r>
            <a:r>
              <a:rPr lang="en-US" sz="3400" dirty="0" smtClean="0"/>
              <a:t>abolished the last shadow of feudal tenure, and made </a:t>
            </a:r>
            <a:r>
              <a:rPr lang="en-US" sz="3400" dirty="0" smtClean="0">
                <a:solidFill>
                  <a:schemeClr val="tx2"/>
                </a:solidFill>
              </a:rPr>
              <a:t>Allodial proprietorship the sole title to private land, and this property liable to forfeiture only by escheat</a:t>
            </a:r>
            <a:r>
              <a:rPr lang="en-US" sz="3400" dirty="0" smtClean="0">
                <a:solidFill>
                  <a:schemeClr val="tx2"/>
                </a:solidFill>
              </a:rPr>
              <a:t>.</a:t>
            </a:r>
          </a:p>
          <a:p>
            <a:pPr>
              <a:buNone/>
            </a:pPr>
            <a:endParaRPr lang="en-US" sz="3400" dirty="0" smtClean="0">
              <a:solidFill>
                <a:schemeClr val="tx2"/>
              </a:solidFill>
            </a:endParaRPr>
          </a:p>
          <a:p>
            <a:pPr>
              <a:buNone/>
            </a:pPr>
            <a:r>
              <a:rPr lang="en-US" sz="3400" dirty="0" smtClean="0">
                <a:solidFill>
                  <a:schemeClr val="tx2"/>
                </a:solidFill>
              </a:rPr>
              <a:t>In other States these tenures have been formally changed into Allodial, or if they retain the technicalities of feudalism, the latter receive Allodial signification. </a:t>
            </a:r>
            <a:r>
              <a:rPr lang="en-US" sz="3400" dirty="0" smtClean="0"/>
              <a:t>An estate in fee-simple means one of inheritance, having lost its beneficiary or </a:t>
            </a:r>
            <a:r>
              <a:rPr lang="en-US" sz="3400" dirty="0" err="1" smtClean="0"/>
              <a:t>usefructary</a:t>
            </a:r>
            <a:r>
              <a:rPr lang="en-US" sz="3400" dirty="0" smtClean="0"/>
              <a:t> character</a:t>
            </a:r>
            <a:r>
              <a:rPr lang="en-US" sz="3400" dirty="0" smtClean="0"/>
              <a:t>.</a:t>
            </a:r>
          </a:p>
          <a:p>
            <a:pPr>
              <a:buNone/>
            </a:pPr>
            <a:endParaRPr lang="en-US" sz="3400" dirty="0" smtClean="0"/>
          </a:p>
          <a:p>
            <a:pPr>
              <a:buNone/>
            </a:pPr>
            <a:r>
              <a:rPr lang="en-US" sz="3400" dirty="0" smtClean="0"/>
              <a:t>It will be seen from the facts recited that the liberal principles embodied in our public-land policy have reconstructed to a great extent the legal basis of our social order by liberalizing the ideas of land ownership.</a:t>
            </a:r>
          </a:p>
          <a:p>
            <a:pPr>
              <a:buNone/>
            </a:pPr>
            <a:endParaRPr lang="en-US" sz="3400" dirty="0" smtClean="0"/>
          </a:p>
          <a:p>
            <a:pPr>
              <a:buNone/>
            </a:pPr>
            <a:r>
              <a:rPr lang="en-US" sz="3400" dirty="0" smtClean="0"/>
              <a:t>The </a:t>
            </a:r>
            <a:r>
              <a:rPr lang="en-US" sz="3400" dirty="0" smtClean="0"/>
              <a:t>General Government set this glorious example, and the justice and expediency of its policy in this respect are now universally admitted.”</a:t>
            </a:r>
            <a:endParaRPr lang="en-US" sz="3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fontScale="90000"/>
          </a:bodyPr>
          <a:lstStyle/>
          <a:p>
            <a:pPr algn="ctr"/>
            <a:r>
              <a:rPr lang="en-US" dirty="0" smtClean="0"/>
              <a:t>Land Patents: continued</a:t>
            </a:r>
            <a:endParaRPr lang="en-US" dirty="0"/>
          </a:p>
        </p:txBody>
      </p:sp>
      <p:sp>
        <p:nvSpPr>
          <p:cNvPr id="3" name="Content Placeholder 2"/>
          <p:cNvSpPr>
            <a:spLocks noGrp="1"/>
          </p:cNvSpPr>
          <p:nvPr>
            <p:ph idx="1"/>
          </p:nvPr>
        </p:nvSpPr>
        <p:spPr>
          <a:xfrm>
            <a:off x="457200" y="1600200"/>
            <a:ext cx="8229600" cy="4724400"/>
          </a:xfrm>
        </p:spPr>
        <p:txBody>
          <a:bodyPr>
            <a:normAutofit fontScale="92500" lnSpcReduction="20000"/>
          </a:bodyPr>
          <a:lstStyle/>
          <a:p>
            <a:r>
              <a:rPr lang="en-US" dirty="0" smtClean="0"/>
              <a:t>It is necessary that Assignees must </a:t>
            </a:r>
            <a:r>
              <a:rPr lang="en-US" dirty="0" smtClean="0"/>
              <a:t>contact </a:t>
            </a:r>
            <a:r>
              <a:rPr lang="en-US" dirty="0" smtClean="0"/>
              <a:t>their </a:t>
            </a:r>
            <a:r>
              <a:rPr lang="en-US" dirty="0" smtClean="0"/>
              <a:t>state’s </a:t>
            </a:r>
            <a:r>
              <a:rPr lang="en-US" dirty="0" smtClean="0"/>
              <a:t>Bureau of Land Management  </a:t>
            </a:r>
            <a:r>
              <a:rPr lang="en-US" dirty="0" smtClean="0"/>
              <a:t>district office, or the Texas</a:t>
            </a:r>
            <a:r>
              <a:rPr lang="en-US" dirty="0" smtClean="0"/>
              <a:t>’ General Land Office </a:t>
            </a:r>
            <a:r>
              <a:rPr lang="en-US" sz="1900" dirty="0" smtClean="0"/>
              <a:t>(GLO) </a:t>
            </a:r>
            <a:r>
              <a:rPr lang="en-US" dirty="0" smtClean="0"/>
              <a:t>and </a:t>
            </a:r>
            <a:r>
              <a:rPr lang="en-US" dirty="0" smtClean="0"/>
              <a:t>order a certified copy of </a:t>
            </a:r>
            <a:r>
              <a:rPr lang="en-US" dirty="0" smtClean="0"/>
              <a:t>the </a:t>
            </a:r>
            <a:r>
              <a:rPr lang="en-US" dirty="0" smtClean="0"/>
              <a:t>land grant/patent </a:t>
            </a:r>
            <a:r>
              <a:rPr lang="en-US" dirty="0" smtClean="0"/>
              <a:t>indicated by the abstract reference on the survey, </a:t>
            </a:r>
            <a:r>
              <a:rPr lang="en-US" dirty="0" smtClean="0"/>
              <a:t>along with any surveys, certificates, </a:t>
            </a:r>
            <a:r>
              <a:rPr lang="en-US" dirty="0" smtClean="0"/>
              <a:t>binders, homesteads</a:t>
            </a:r>
            <a:r>
              <a:rPr lang="en-US" dirty="0" smtClean="0"/>
              <a:t>, </a:t>
            </a:r>
            <a:r>
              <a:rPr lang="en-US" dirty="0" smtClean="0"/>
              <a:t> in which the land is situated, etc</a:t>
            </a:r>
            <a:r>
              <a:rPr lang="en-US" dirty="0" smtClean="0"/>
              <a:t>.</a:t>
            </a:r>
          </a:p>
          <a:p>
            <a:pPr>
              <a:buFont typeface="Wingdings" pitchFamily="2" charset="2"/>
              <a:buChar char="Ø"/>
            </a:pPr>
            <a:r>
              <a:rPr lang="en-US" dirty="0" smtClean="0"/>
              <a:t>Sources of </a:t>
            </a:r>
            <a:r>
              <a:rPr lang="en-US" dirty="0" smtClean="0"/>
              <a:t>Authority have </a:t>
            </a:r>
            <a:r>
              <a:rPr lang="en-US" dirty="0" smtClean="0"/>
              <a:t>the following to </a:t>
            </a:r>
            <a:r>
              <a:rPr lang="en-US" dirty="0" smtClean="0"/>
              <a:t>say about Grants, Patents, and the </a:t>
            </a:r>
            <a:r>
              <a:rPr lang="en-US" dirty="0" smtClean="0"/>
              <a:t>vested rights </a:t>
            </a:r>
            <a:r>
              <a:rPr lang="en-US" dirty="0" smtClean="0"/>
              <a:t>you </a:t>
            </a:r>
            <a:r>
              <a:rPr lang="en-US" dirty="0" smtClean="0"/>
              <a:t>retain, </a:t>
            </a:r>
            <a:r>
              <a:rPr lang="en-US" dirty="0" smtClean="0"/>
              <a:t>depending on what was expressly reserved on your patent</a:t>
            </a:r>
            <a:r>
              <a:rPr lang="en-US" dirty="0" smtClean="0"/>
              <a:t>.</a:t>
            </a:r>
          </a:p>
          <a:p>
            <a:pPr lvl="1">
              <a:buNone/>
            </a:pPr>
            <a:r>
              <a:rPr lang="en-US" dirty="0" smtClean="0"/>
              <a:t>	</a:t>
            </a:r>
            <a:r>
              <a:rPr lang="en-US" u="sng" dirty="0" smtClean="0"/>
              <a:t>In </a:t>
            </a:r>
            <a:r>
              <a:rPr lang="en-US" u="sng" dirty="0" smtClean="0"/>
              <a:t>order, therefore, to ascertain what is granted, we must first ascertain what is included in the exception, for whatever is included in the exception is excluded from the grant</a:t>
            </a:r>
            <a:r>
              <a:rPr lang="en-US" dirty="0" smtClean="0"/>
              <a:t> </a:t>
            </a:r>
            <a:r>
              <a:rPr lang="en-US" dirty="0" smtClean="0"/>
              <a:t>. </a:t>
            </a:r>
            <a:r>
              <a:rPr lang="en-US" i="1" dirty="0" smtClean="0"/>
              <a:t>Greenleaf v. Birth  - </a:t>
            </a:r>
            <a:r>
              <a:rPr lang="en-US" dirty="0" smtClean="0"/>
              <a:t>Justice Story </a:t>
            </a:r>
            <a:r>
              <a:rPr lang="en-US" i="1" dirty="0" smtClean="0"/>
              <a:t>(1832) </a:t>
            </a:r>
            <a:endParaRPr lang="en-US" i="1" dirty="0" smtClean="0"/>
          </a:p>
          <a:p>
            <a:pPr>
              <a:buNone/>
            </a:pPr>
            <a:r>
              <a:rPr lang="en-US" dirty="0" smtClean="0"/>
              <a:t>	</a:t>
            </a:r>
            <a:r>
              <a:rPr lang="en-US" dirty="0" smtClean="0"/>
              <a:t>Know the </a:t>
            </a:r>
            <a:r>
              <a:rPr lang="en-US" dirty="0" smtClean="0"/>
              <a:t>parties of </a:t>
            </a:r>
            <a:r>
              <a:rPr lang="en-US" dirty="0" smtClean="0"/>
              <a:t>interest: Grantor, Grantee, Exceptions, Laws in force when land contract was executed.</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1066800"/>
            <a:ext cx="7848600" cy="4708981"/>
          </a:xfrm>
          <a:prstGeom prst="rect">
            <a:avLst/>
          </a:prstGeom>
          <a:noFill/>
        </p:spPr>
        <p:txBody>
          <a:bodyPr wrap="square" rtlCol="0">
            <a:spAutoFit/>
          </a:bodyPr>
          <a:lstStyle/>
          <a:p>
            <a:r>
              <a:rPr lang="en-US" sz="2400" b="1" dirty="0" smtClean="0"/>
              <a:t>N</a:t>
            </a:r>
            <a:r>
              <a:rPr lang="en-US" dirty="0" smtClean="0"/>
              <a:t>ow, you may say, What does the United States Government have to do with the Republic of Texas Land Patents, Spanish and Mexican Land Grants?</a:t>
            </a:r>
          </a:p>
          <a:p>
            <a:endParaRPr lang="en-US" sz="1400" dirty="0"/>
          </a:p>
          <a:p>
            <a:r>
              <a:rPr lang="en-US" dirty="0" smtClean="0"/>
              <a:t>The </a:t>
            </a:r>
            <a:r>
              <a:rPr lang="en-US" dirty="0" smtClean="0"/>
              <a:t>Republic of Texas </a:t>
            </a:r>
            <a:r>
              <a:rPr lang="en-US" dirty="0" smtClean="0"/>
              <a:t>understood </a:t>
            </a:r>
            <a:r>
              <a:rPr lang="en-US" dirty="0" smtClean="0"/>
              <a:t>this </a:t>
            </a:r>
            <a:r>
              <a:rPr lang="en-US" dirty="0" smtClean="0"/>
              <a:t>system </a:t>
            </a:r>
            <a:r>
              <a:rPr lang="en-US" dirty="0" smtClean="0"/>
              <a:t>of conveyance of title of Land, all that was in, on and under the land, as well as the cession of both land title, and jurisdiction, to all land granted between 1848 – 1994 and </a:t>
            </a:r>
            <a:r>
              <a:rPr lang="en-US" dirty="0" smtClean="0"/>
              <a:t>after.</a:t>
            </a:r>
            <a:endParaRPr lang="en-US" dirty="0" smtClean="0"/>
          </a:p>
          <a:p>
            <a:endParaRPr lang="en-US" sz="1400" dirty="0"/>
          </a:p>
          <a:p>
            <a:r>
              <a:rPr lang="en-US" dirty="0" smtClean="0"/>
              <a:t>I </a:t>
            </a:r>
            <a:r>
              <a:rPr lang="en-US" dirty="0" smtClean="0"/>
              <a:t>say so with confidence - because of evidence in Texas’ historical archives in Austin. Even </a:t>
            </a:r>
            <a:r>
              <a:rPr lang="en-US" b="1" i="1" dirty="0" smtClean="0"/>
              <a:t>after </a:t>
            </a:r>
            <a:r>
              <a:rPr lang="en-US" dirty="0" smtClean="0"/>
              <a:t>Texas  apparently ceased to be a Republic, the same policies and practice of land conveyance are recorded and archived as evidence witnessing to the fact that Texas too, ceded, relinquished and severed title to the public lands it granted and issued Letters Patent to, to Men, a few </a:t>
            </a:r>
            <a:r>
              <a:rPr lang="en-US" dirty="0"/>
              <a:t>W</a:t>
            </a:r>
            <a:r>
              <a:rPr lang="en-US" dirty="0" smtClean="0"/>
              <a:t>omen, Railroads, other states  and governments. </a:t>
            </a:r>
          </a:p>
          <a:p>
            <a:endParaRPr lang="en-US" sz="1400" dirty="0"/>
          </a:p>
          <a:p>
            <a:r>
              <a:rPr lang="en-US" dirty="0" smtClean="0"/>
              <a:t>These grants and patents are what helped to create parts of Oklahoma, New Mexico, Colorado, </a:t>
            </a:r>
            <a:r>
              <a:rPr lang="en-US" dirty="0" smtClean="0"/>
              <a:t>and </a:t>
            </a:r>
            <a:r>
              <a:rPr lang="en-US" dirty="0" smtClean="0"/>
              <a:t>Indian Reservations </a:t>
            </a:r>
            <a:r>
              <a:rPr lang="en-US" dirty="0" smtClean="0"/>
              <a:t>which were </a:t>
            </a:r>
            <a:r>
              <a:rPr lang="en-US" dirty="0" smtClean="0"/>
              <a:t>set apart using patents and grants as well.</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685800"/>
            <a:ext cx="8229600" cy="5847755"/>
          </a:xfrm>
          <a:prstGeom prst="rect">
            <a:avLst/>
          </a:prstGeom>
          <a:noFill/>
        </p:spPr>
        <p:txBody>
          <a:bodyPr wrap="square" rtlCol="0">
            <a:spAutoFit/>
          </a:bodyPr>
          <a:lstStyle/>
          <a:p>
            <a:r>
              <a:rPr lang="en-US" dirty="0" smtClean="0"/>
              <a:t>From: </a:t>
            </a:r>
            <a:r>
              <a:rPr lang="en-US" dirty="0"/>
              <a:t> </a:t>
            </a:r>
            <a:r>
              <a:rPr lang="en-US" u="sng" dirty="0" smtClean="0">
                <a:solidFill>
                  <a:srgbClr val="0000FF"/>
                </a:solidFill>
              </a:rPr>
              <a:t>http</a:t>
            </a:r>
            <a:r>
              <a:rPr lang="en-US" u="sng" dirty="0">
                <a:solidFill>
                  <a:srgbClr val="0000FF"/>
                </a:solidFill>
              </a:rPr>
              <a:t>://www.lib.utexas.edu/taro/tslac/30070/tsl-30070.html#series3</a:t>
            </a:r>
            <a:r>
              <a:rPr lang="en-US" dirty="0">
                <a:solidFill>
                  <a:srgbClr val="0000FF"/>
                </a:solidFill>
              </a:rPr>
              <a:t> </a:t>
            </a:r>
          </a:p>
          <a:p>
            <a:r>
              <a:rPr lang="en-US" dirty="0"/>
              <a:t> </a:t>
            </a:r>
          </a:p>
          <a:p>
            <a:pPr algn="ctr"/>
            <a:r>
              <a:rPr lang="en-US" dirty="0"/>
              <a:t> </a:t>
            </a:r>
          </a:p>
          <a:p>
            <a:r>
              <a:rPr lang="en-US" dirty="0"/>
              <a:t> </a:t>
            </a:r>
            <a:endParaRPr lang="en-US" dirty="0" smtClean="0"/>
          </a:p>
          <a:p>
            <a:endParaRPr lang="en-US" dirty="0" smtClean="0"/>
          </a:p>
          <a:p>
            <a:r>
              <a:rPr lang="en-US" dirty="0"/>
              <a:t> </a:t>
            </a:r>
            <a:r>
              <a:rPr lang="en-US" b="1" dirty="0" smtClean="0"/>
              <a:t>Texas </a:t>
            </a:r>
            <a:r>
              <a:rPr lang="en-US" b="1" dirty="0"/>
              <a:t>Secretary of State, Statutory Documents Section:</a:t>
            </a:r>
          </a:p>
          <a:p>
            <a:r>
              <a:rPr lang="en-US" b="1" dirty="0"/>
              <a:t>An Inventory of Deed Files at the Texas State Archives, 1848-1994, undated (not inclusive) (bulk 1928-1963)</a:t>
            </a:r>
          </a:p>
          <a:p>
            <a:r>
              <a:rPr lang="en-US" dirty="0"/>
              <a:t> </a:t>
            </a:r>
            <a:endParaRPr lang="en-US" sz="1050" dirty="0"/>
          </a:p>
          <a:p>
            <a:r>
              <a:rPr lang="en-US" sz="1400" b="1" u="sng" dirty="0"/>
              <a:t>Overview</a:t>
            </a:r>
            <a:endParaRPr lang="en-US" sz="1400" b="1" dirty="0"/>
          </a:p>
          <a:p>
            <a:r>
              <a:rPr lang="en-US" sz="1400" b="1" dirty="0"/>
              <a:t>Creator:</a:t>
            </a:r>
            <a:endParaRPr lang="en-US" sz="1400" dirty="0"/>
          </a:p>
          <a:p>
            <a:r>
              <a:rPr lang="en-US" sz="1400" dirty="0"/>
              <a:t>Texas. Secretary of State. Statutory Documents Section.</a:t>
            </a:r>
          </a:p>
          <a:p>
            <a:r>
              <a:rPr lang="en-US" sz="1400" b="1" dirty="0"/>
              <a:t>Title:</a:t>
            </a:r>
            <a:endParaRPr lang="en-US" sz="1400" dirty="0"/>
          </a:p>
          <a:p>
            <a:r>
              <a:rPr lang="en-US" sz="1400" dirty="0"/>
              <a:t>Deed files</a:t>
            </a:r>
          </a:p>
          <a:p>
            <a:r>
              <a:rPr lang="en-US" sz="1400" b="1" dirty="0"/>
              <a:t>Dates:</a:t>
            </a:r>
            <a:endParaRPr lang="en-US" sz="1400" dirty="0"/>
          </a:p>
          <a:p>
            <a:r>
              <a:rPr lang="en-US" sz="1400" dirty="0"/>
              <a:t>1848-1994, undated (not inclusive)</a:t>
            </a:r>
          </a:p>
          <a:p>
            <a:r>
              <a:rPr lang="en-US" sz="1400" b="1" dirty="0"/>
              <a:t>Dates: </a:t>
            </a:r>
            <a:endParaRPr lang="en-US" sz="1400" dirty="0"/>
          </a:p>
          <a:p>
            <a:r>
              <a:rPr lang="en-US" sz="1400" dirty="0"/>
              <a:t>(bulk 1928-1963)</a:t>
            </a:r>
          </a:p>
          <a:p>
            <a:r>
              <a:rPr lang="en-US" sz="1400" b="1" dirty="0"/>
              <a:t>Abstract:</a:t>
            </a:r>
            <a:endParaRPr lang="en-US" sz="1400" dirty="0"/>
          </a:p>
          <a:p>
            <a:r>
              <a:rPr lang="en-US" dirty="0">
                <a:solidFill>
                  <a:schemeClr val="tx2"/>
                </a:solidFill>
              </a:rPr>
              <a:t>These records include </a:t>
            </a:r>
            <a:r>
              <a:rPr lang="en-US" b="1" dirty="0">
                <a:solidFill>
                  <a:schemeClr val="tx2"/>
                </a:solidFill>
              </a:rPr>
              <a:t>deeds of cession</a:t>
            </a:r>
            <a:r>
              <a:rPr lang="en-US" dirty="0"/>
              <a:t>, general and special warranty deeds, deeds of conveyance, quitclaim deeds, abstracts of title, certificates of title, correspondence, affidavits, certifications, statements, minute orders, maps, plats, field notes, </a:t>
            </a:r>
            <a:r>
              <a:rPr lang="en-US" sz="2000" dirty="0" smtClean="0"/>
              <a:t>metes and bounds descriptions, bonds, warrant receipts, </a:t>
            </a:r>
            <a:endParaRPr lang="en-US" sz="2000" dirty="0"/>
          </a:p>
        </p:txBody>
      </p:sp>
      <p:pic>
        <p:nvPicPr>
          <p:cNvPr id="4" name="Picture 3" descr="TexasStateLibraryArchivesComm.jpg"/>
          <p:cNvPicPr>
            <a:picLocks noChangeAspect="1"/>
          </p:cNvPicPr>
          <p:nvPr/>
        </p:nvPicPr>
        <p:blipFill>
          <a:blip r:embed="rId2" cstate="print"/>
          <a:stretch>
            <a:fillRect/>
          </a:stretch>
        </p:blipFill>
        <p:spPr>
          <a:xfrm>
            <a:off x="4191000" y="1066801"/>
            <a:ext cx="512064" cy="914400"/>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143000"/>
            <a:ext cx="8305800" cy="4893647"/>
          </a:xfrm>
          <a:prstGeom prst="rect">
            <a:avLst/>
          </a:prstGeom>
          <a:noFill/>
        </p:spPr>
        <p:txBody>
          <a:bodyPr wrap="square" rtlCol="0">
            <a:spAutoFit/>
          </a:bodyPr>
          <a:lstStyle/>
          <a:p>
            <a:r>
              <a:rPr lang="en-US" sz="2000" b="1" dirty="0" smtClean="0"/>
              <a:t>Texas Secretary of State, Statutory Documents Section, Continued</a:t>
            </a:r>
          </a:p>
          <a:p>
            <a:endParaRPr lang="en-US" sz="2000" dirty="0" smtClean="0"/>
          </a:p>
          <a:p>
            <a:r>
              <a:rPr lang="en-US" sz="2000" dirty="0" smtClean="0"/>
              <a:t>certificates of deposit, resolutions, </a:t>
            </a:r>
            <a:r>
              <a:rPr lang="en-US" dirty="0" smtClean="0"/>
              <a:t>city ordinances, contracts, bids, specifications, transfers of deed of trust lien, releases of mechanics lien, writs of possession, copies of judgments, condemnation proceedings, attorney general opinion on validity of title, etc. They date 1848-1994 (not inclusive) and undated (bulk 1928-1963). The records, filed with the Texas Secretary of State's Statutory Documents Section, </a:t>
            </a:r>
            <a:r>
              <a:rPr lang="en-US" b="1" dirty="0" smtClean="0">
                <a:solidFill>
                  <a:schemeClr val="tx2"/>
                </a:solidFill>
              </a:rPr>
              <a:t>comprise deeds to property, title abstracts, deeds of cession of jurisdiction</a:t>
            </a:r>
            <a:r>
              <a:rPr lang="en-US" dirty="0" smtClean="0">
                <a:solidFill>
                  <a:schemeClr val="tx2"/>
                </a:solidFill>
              </a:rPr>
              <a:t>, and </a:t>
            </a:r>
            <a:r>
              <a:rPr lang="en-US" b="1" dirty="0" smtClean="0">
                <a:solidFill>
                  <a:schemeClr val="tx2"/>
                </a:solidFill>
              </a:rPr>
              <a:t>other documents which </a:t>
            </a:r>
            <a:r>
              <a:rPr lang="en-US" b="1" u="sng" dirty="0" smtClean="0">
                <a:solidFill>
                  <a:schemeClr val="tx2"/>
                </a:solidFill>
                <a:uFill>
                  <a:solidFill>
                    <a:schemeClr val="tx2"/>
                  </a:solidFill>
                </a:uFill>
              </a:rPr>
              <a:t>legally transfer title of property and jurisdiction</a:t>
            </a:r>
            <a:r>
              <a:rPr lang="en-US" b="1" dirty="0" smtClean="0">
                <a:solidFill>
                  <a:schemeClr val="tx2"/>
                </a:solidFill>
              </a:rPr>
              <a:t> between the state of Texas and other parties, </a:t>
            </a:r>
            <a:r>
              <a:rPr lang="en-US" b="1" u="sng" dirty="0" smtClean="0">
                <a:solidFill>
                  <a:schemeClr val="tx2"/>
                </a:solidFill>
              </a:rPr>
              <a:t>including private individuals,</a:t>
            </a:r>
            <a:r>
              <a:rPr lang="en-US" dirty="0" smtClean="0">
                <a:solidFill>
                  <a:schemeClr val="tx2"/>
                </a:solidFill>
              </a:rPr>
              <a:t> </a:t>
            </a:r>
            <a:r>
              <a:rPr lang="en-US" dirty="0" smtClean="0"/>
              <a:t>corporations, local governments, and the federal government of the United States.</a:t>
            </a:r>
          </a:p>
          <a:p>
            <a:r>
              <a:rPr lang="en-US" b="1" dirty="0" smtClean="0"/>
              <a:t>Quantity:</a:t>
            </a:r>
            <a:endParaRPr lang="en-US" dirty="0" smtClean="0"/>
          </a:p>
          <a:p>
            <a:r>
              <a:rPr lang="en-US" dirty="0" smtClean="0"/>
              <a:t>9.12 cubic ft.</a:t>
            </a:r>
          </a:p>
          <a:p>
            <a:r>
              <a:rPr lang="en-US" b="1" dirty="0" smtClean="0"/>
              <a:t>Repository: </a:t>
            </a:r>
            <a:endParaRPr lang="en-US" dirty="0" smtClean="0"/>
          </a:p>
          <a:p>
            <a:r>
              <a:rPr lang="en-US" u="sng" dirty="0" smtClean="0">
                <a:solidFill>
                  <a:srgbClr val="0000FF"/>
                </a:solidFill>
              </a:rPr>
              <a:t>Texas State Archives</a:t>
            </a:r>
            <a:endParaRPr lang="en-US" dirty="0" smtClean="0">
              <a:solidFill>
                <a:srgbClr val="0000FF"/>
              </a:solidFill>
            </a:endParaRPr>
          </a:p>
          <a:p>
            <a:r>
              <a:rPr lang="en-US" dirty="0" smtClean="0"/>
              <a:t> </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600" dirty="0" smtClean="0"/>
              <a:t>So, What does our Constitution’s </a:t>
            </a:r>
            <a:br>
              <a:rPr lang="en-US" sz="3600" dirty="0" smtClean="0"/>
            </a:br>
            <a:r>
              <a:rPr lang="en-US" sz="3600" dirty="0" smtClean="0"/>
              <a:t>Bill of Rights say about the </a:t>
            </a:r>
            <a:br>
              <a:rPr lang="en-US" sz="3600" dirty="0" smtClean="0"/>
            </a:br>
            <a:r>
              <a:rPr lang="en-US" sz="3600" dirty="0" smtClean="0"/>
              <a:t>Obligation of Contracts?</a:t>
            </a:r>
            <a:endParaRPr lang="en-US" sz="3600" dirty="0"/>
          </a:p>
        </p:txBody>
      </p:sp>
      <p:sp>
        <p:nvSpPr>
          <p:cNvPr id="3" name="Content Placeholder 2"/>
          <p:cNvSpPr>
            <a:spLocks noGrp="1"/>
          </p:cNvSpPr>
          <p:nvPr>
            <p:ph idx="1"/>
          </p:nvPr>
        </p:nvSpPr>
        <p:spPr/>
        <p:txBody>
          <a:bodyPr>
            <a:normAutofit fontScale="85000" lnSpcReduction="10000"/>
          </a:bodyPr>
          <a:lstStyle/>
          <a:p>
            <a:pPr>
              <a:buNone/>
            </a:pPr>
            <a:r>
              <a:rPr lang="en-US" dirty="0" smtClean="0"/>
              <a:t>	</a:t>
            </a:r>
            <a:r>
              <a:rPr lang="en-US" u="sng" dirty="0" smtClean="0"/>
              <a:t>Both</a:t>
            </a:r>
            <a:r>
              <a:rPr lang="en-US" dirty="0" smtClean="0"/>
              <a:t> the U.S. and our  Texas Constitution prohibits the making of any Retroactive Law, </a:t>
            </a:r>
            <a:r>
              <a:rPr lang="en-US" i="1" dirty="0" smtClean="0"/>
              <a:t>ex post facto law</a:t>
            </a:r>
            <a:r>
              <a:rPr lang="en-US" dirty="0" smtClean="0"/>
              <a:t>, or Bill of Attainder.</a:t>
            </a:r>
          </a:p>
          <a:p>
            <a:pPr>
              <a:buNone/>
            </a:pPr>
            <a:endParaRPr lang="en-US" sz="1400" dirty="0" smtClean="0"/>
          </a:p>
          <a:p>
            <a:r>
              <a:rPr lang="en-US" b="1" dirty="0" smtClean="0"/>
              <a:t> 1. </a:t>
            </a:r>
            <a:r>
              <a:rPr lang="en-US" dirty="0" smtClean="0"/>
              <a:t>Texas Constitution Art. 1 Bill of Rights §16:</a:t>
            </a:r>
          </a:p>
          <a:p>
            <a:pPr>
              <a:buNone/>
            </a:pPr>
            <a:r>
              <a:rPr lang="en-US" b="1" dirty="0" smtClean="0">
                <a:solidFill>
                  <a:schemeClr val="tx2"/>
                </a:solidFill>
              </a:rPr>
              <a:t>	No bill of attainder, ex post facto law, retroactive law, or any law impairing the obligation</a:t>
            </a:r>
            <a:r>
              <a:rPr lang="en-US" b="1" i="1" dirty="0" smtClean="0">
                <a:solidFill>
                  <a:schemeClr val="tx2"/>
                </a:solidFill>
              </a:rPr>
              <a:t> of contracts, </a:t>
            </a:r>
            <a:r>
              <a:rPr lang="en-US" b="1" dirty="0" smtClean="0">
                <a:solidFill>
                  <a:schemeClr val="tx2"/>
                </a:solidFill>
              </a:rPr>
              <a:t>shall be made.</a:t>
            </a:r>
          </a:p>
          <a:p>
            <a:pPr>
              <a:buNone/>
            </a:pPr>
            <a:endParaRPr lang="en-US" sz="1400" b="1" dirty="0" smtClean="0">
              <a:solidFill>
                <a:schemeClr val="tx2"/>
              </a:solidFill>
            </a:endParaRPr>
          </a:p>
          <a:p>
            <a:r>
              <a:rPr lang="en-US" b="1" dirty="0" smtClean="0"/>
              <a:t>2.</a:t>
            </a:r>
            <a:r>
              <a:rPr lang="en-US" dirty="0" smtClean="0"/>
              <a:t> United States Constitution, Article 1, Section 10, Clause 1: </a:t>
            </a:r>
          </a:p>
          <a:p>
            <a:pPr>
              <a:buNone/>
            </a:pPr>
            <a:r>
              <a:rPr lang="en-US" dirty="0" smtClean="0"/>
              <a:t>	No State shall enter into any Treaty, Alliance, or Confederation; grant Letters of Marque and Reprisal; coin Money; emit Bills of Credit; make any Thing but gold and silver coin a Tender in Payment of Debts; pass any Bill of Attainder, ex post facto Law, or </a:t>
            </a:r>
            <a:r>
              <a:rPr lang="en-US" b="1" dirty="0" smtClean="0">
                <a:solidFill>
                  <a:schemeClr val="tx2"/>
                </a:solidFill>
              </a:rPr>
              <a:t>Law impairing the Obligation of Contracts, </a:t>
            </a:r>
            <a:r>
              <a:rPr lang="en-US" dirty="0" smtClean="0"/>
              <a:t>or grant any Title of Nobility.</a:t>
            </a:r>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609600"/>
            <a:ext cx="8153400" cy="6019800"/>
          </a:xfrm>
          <a:prstGeom prst="rect">
            <a:avLst/>
          </a:prstGeom>
          <a:noFill/>
        </p:spPr>
        <p:txBody>
          <a:bodyPr wrap="square" rtlCol="0">
            <a:spAutoFit/>
          </a:bodyPr>
          <a:lstStyle/>
          <a:p>
            <a:r>
              <a:rPr lang="en-US" b="1" dirty="0" smtClean="0">
                <a:solidFill>
                  <a:schemeClr val="tx2"/>
                </a:solidFill>
              </a:rPr>
              <a:t>1845  </a:t>
            </a:r>
            <a:r>
              <a:rPr lang="en-US" b="1" dirty="0" smtClean="0">
                <a:solidFill>
                  <a:schemeClr val="tx2"/>
                </a:solidFill>
              </a:rPr>
              <a:t>TEXAS CONSTITUTION IS IN FULL FORCE AND EFFECT UNLESS REPEALED, OR  EXPIRED - </a:t>
            </a:r>
            <a:r>
              <a:rPr lang="en-US" sz="1600" u="sng" dirty="0" smtClean="0">
                <a:solidFill>
                  <a:schemeClr val="tx2"/>
                </a:solidFill>
              </a:rPr>
              <a:t>Article </a:t>
            </a:r>
            <a:r>
              <a:rPr lang="en-US" sz="1600" u="sng" dirty="0">
                <a:solidFill>
                  <a:schemeClr val="tx2"/>
                </a:solidFill>
              </a:rPr>
              <a:t>VII, section 21</a:t>
            </a:r>
            <a:r>
              <a:rPr lang="en-US" sz="1600" dirty="0">
                <a:solidFill>
                  <a:schemeClr val="tx2"/>
                </a:solidFill>
              </a:rPr>
              <a:t>; section </a:t>
            </a:r>
            <a:r>
              <a:rPr lang="en-US" sz="1600" dirty="0" smtClean="0">
                <a:solidFill>
                  <a:schemeClr val="tx2"/>
                </a:solidFill>
              </a:rPr>
              <a:t>4</a:t>
            </a:r>
            <a:r>
              <a:rPr lang="en-US" dirty="0"/>
              <a:t> </a:t>
            </a:r>
            <a:r>
              <a:rPr lang="en-US" sz="1400" dirty="0" smtClean="0"/>
              <a:t>(Joining </a:t>
            </a:r>
            <a:r>
              <a:rPr lang="en-US" sz="1400" dirty="0"/>
              <a:t>the U.S. as a state</a:t>
            </a:r>
            <a:r>
              <a:rPr lang="en-US" sz="1400" dirty="0" smtClean="0"/>
              <a:t>)</a:t>
            </a:r>
          </a:p>
          <a:p>
            <a:endParaRPr lang="en-US" sz="1100" dirty="0"/>
          </a:p>
          <a:p>
            <a:r>
              <a:rPr lang="en-US" dirty="0"/>
              <a:t>SEC. 20. The rights of property and of action, which have been acquired under the constitution and laws of the republic of Texas, shall not be divested; nor shall any rights or actions which have been divested, barred, or declared null and void by the constitution and laws of the republic of Texas, be re-invested, revived, or re-instated by this constitution; but the same shall remain precisely in the situation [in] which they were before the adoption of this constitution. (Moved to §18 of 1876 Constitution, Repealed Nov. 2, 1999, with *TEMPORARY TRANSITION PROVISION for Sec. 18: See Appendix Note 1</a:t>
            </a:r>
            <a:r>
              <a:rPr lang="en-US" dirty="0" smtClean="0"/>
              <a:t>)</a:t>
            </a:r>
          </a:p>
          <a:p>
            <a:endParaRPr lang="en-US" sz="1100" dirty="0" smtClean="0"/>
          </a:p>
          <a:p>
            <a:r>
              <a:rPr lang="en-US" b="1" dirty="0"/>
              <a:t>A.</a:t>
            </a:r>
            <a:r>
              <a:rPr lang="en-US" dirty="0"/>
              <a:t> The Texas legislature stipulates that amending or </a:t>
            </a:r>
            <a:r>
              <a:rPr lang="en-US" u="sng" dirty="0"/>
              <a:t>even repealing an amendment </a:t>
            </a:r>
            <a:r>
              <a:rPr lang="en-US" u="sng" dirty="0" smtClean="0"/>
              <a:t>to </a:t>
            </a:r>
            <a:r>
              <a:rPr lang="en-US" u="sng" dirty="0"/>
              <a:t>the </a:t>
            </a:r>
            <a:r>
              <a:rPr lang="en-US" u="sng" dirty="0" smtClean="0"/>
              <a:t>Texas </a:t>
            </a:r>
            <a:r>
              <a:rPr lang="en-US" u="sng" dirty="0"/>
              <a:t>Constitution cannot affect vested right of property</a:t>
            </a:r>
            <a:r>
              <a:rPr lang="en-US" dirty="0"/>
              <a:t>.</a:t>
            </a:r>
          </a:p>
          <a:p>
            <a:r>
              <a:rPr lang="en-US" dirty="0"/>
              <a:t> </a:t>
            </a:r>
          </a:p>
          <a:p>
            <a:r>
              <a:rPr lang="en-US" dirty="0"/>
              <a:t>H.J.R. No. 75, Section 9.01, 77th Legislature, Regular Session, 2001.</a:t>
            </a:r>
            <a:br>
              <a:rPr lang="en-US" dirty="0"/>
            </a:br>
            <a:r>
              <a:rPr lang="en-US" dirty="0"/>
              <a:t>*TEMPORARY TRANSITION PROVISION. (a) This section applies to the amendments to this constitution proposed by H.J.R. No. 75, 77th Legislature, Regular Session, 2001. (b) The reenactment of any provision of this constitution for purposes of amendment does not revive a provision that may have been impliedly repealed by the adoption of a later amendment. (c) The amendment of any provision of this constitution </a:t>
            </a:r>
            <a:r>
              <a:rPr lang="en-US" u="sng" dirty="0"/>
              <a:t>does not affect vested rights</a:t>
            </a:r>
            <a:r>
              <a:rPr lang="en-US" dirty="0" smtClean="0"/>
              <a:t>.</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609600"/>
            <a:ext cx="7772400" cy="5724644"/>
          </a:xfrm>
          <a:prstGeom prst="rect">
            <a:avLst/>
          </a:prstGeom>
          <a:noFill/>
        </p:spPr>
        <p:txBody>
          <a:bodyPr wrap="square" rtlCol="0">
            <a:spAutoFit/>
          </a:bodyPr>
          <a:lstStyle/>
          <a:p>
            <a:endParaRPr lang="en-US" dirty="0" smtClean="0"/>
          </a:p>
          <a:p>
            <a:r>
              <a:rPr lang="en-US" sz="2400" b="1" u="sng" dirty="0" smtClean="0"/>
              <a:t>1845 Organic Texas Constitution</a:t>
            </a:r>
            <a:r>
              <a:rPr lang="en-US" sz="2400" b="1" dirty="0" smtClean="0"/>
              <a:t> </a:t>
            </a:r>
            <a:r>
              <a:rPr lang="en-US" dirty="0" smtClean="0"/>
              <a:t>- </a:t>
            </a:r>
            <a:r>
              <a:rPr lang="en-US" u="sng" dirty="0" smtClean="0">
                <a:solidFill>
                  <a:srgbClr val="0000FF"/>
                </a:solidFill>
              </a:rPr>
              <a:t>Article XIII, section 4</a:t>
            </a:r>
            <a:r>
              <a:rPr lang="en-US" dirty="0" smtClean="0">
                <a:solidFill>
                  <a:srgbClr val="0000FF"/>
                </a:solidFill>
              </a:rPr>
              <a:t>   </a:t>
            </a:r>
          </a:p>
          <a:p>
            <a:endParaRPr lang="en-US" dirty="0" smtClean="0"/>
          </a:p>
          <a:p>
            <a:r>
              <a:rPr lang="en-US" dirty="0" smtClean="0"/>
              <a:t>Schedule: (Laws of Republic in full force and effect unless expired, repealed)</a:t>
            </a:r>
          </a:p>
          <a:p>
            <a:r>
              <a:rPr lang="en-US" b="1" dirty="0" smtClean="0"/>
              <a:t>SEC. 1</a:t>
            </a:r>
            <a:r>
              <a:rPr lang="en-US" dirty="0" smtClean="0"/>
              <a:t>. That no inconvenience may arise from a change of separate national government to a State government, it is declared that </a:t>
            </a:r>
            <a:r>
              <a:rPr lang="en-US" i="1" u="sng" dirty="0" smtClean="0"/>
              <a:t>all process which shall be issued in the name of the republic of Texas prior to the organization of the State government under this constitution shall be as valid as if issued in the name of the State of Texas.</a:t>
            </a:r>
          </a:p>
          <a:p>
            <a:endParaRPr lang="en-US" dirty="0" smtClean="0"/>
          </a:p>
          <a:p>
            <a:r>
              <a:rPr lang="en-US" b="1" dirty="0" smtClean="0"/>
              <a:t>SEC. 3</a:t>
            </a:r>
            <a:r>
              <a:rPr lang="en-US" dirty="0" smtClean="0"/>
              <a:t>. </a:t>
            </a:r>
            <a:r>
              <a:rPr lang="en-US" i="1" u="sng" dirty="0" smtClean="0"/>
              <a:t>All laws or parts of laws now in force in the republic of Texas, which are not repugnant to the constitution of the United States, the joint resolutions for annexing Texas to the United States, or to the provisions of this constitution, shall continue and remain in force as the laws of this State,</a:t>
            </a:r>
            <a:r>
              <a:rPr lang="en-US" dirty="0" smtClean="0"/>
              <a:t> until they expire by their own limitation, or shall be altered or repealed by the legislature thereof.</a:t>
            </a:r>
          </a:p>
          <a:p>
            <a:endParaRPr lang="en-US" dirty="0" smtClean="0"/>
          </a:p>
          <a:p>
            <a:pPr lvl="0"/>
            <a:r>
              <a:rPr lang="en-US" dirty="0" smtClean="0"/>
              <a:t>(Carried over to today's current Texas Constitution, Art. 16, General Provisions, §48 Existing Laws to Continue in Force.)</a:t>
            </a:r>
          </a:p>
          <a:p>
            <a:pPr lvl="0" algn="ctr"/>
            <a:r>
              <a:rPr lang="en-US" sz="1100" dirty="0" smtClean="0"/>
              <a:t>(Again, Emphasis mine)</a:t>
            </a:r>
            <a:endParaRPr lang="en-US" sz="11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1219200"/>
            <a:ext cx="8001000" cy="3970318"/>
          </a:xfrm>
          <a:prstGeom prst="rect">
            <a:avLst/>
          </a:prstGeom>
          <a:noFill/>
        </p:spPr>
        <p:txBody>
          <a:bodyPr wrap="square" rtlCol="0">
            <a:spAutoFit/>
          </a:bodyPr>
          <a:lstStyle/>
          <a:p>
            <a:r>
              <a:rPr lang="en-US" b="1" u="sng" dirty="0" smtClean="0"/>
              <a:t>1845 Organic Texas Constitution</a:t>
            </a:r>
          </a:p>
          <a:p>
            <a:endParaRPr lang="en-US" b="1" dirty="0" smtClean="0"/>
          </a:p>
          <a:p>
            <a:r>
              <a:rPr lang="en-US" b="1" dirty="0" smtClean="0"/>
              <a:t>SEC</a:t>
            </a:r>
            <a:r>
              <a:rPr lang="en-US" b="1" dirty="0"/>
              <a:t>. 13</a:t>
            </a:r>
            <a:r>
              <a:rPr lang="en-US" dirty="0"/>
              <a:t>.  The ordinance passed by the convention on the fourth day of July, assenting to the overtures for the annexation of Texas to the United States, shall be attached to this constitution and form a part of the same.  </a:t>
            </a:r>
            <a:r>
              <a:rPr lang="en-US" b="1" dirty="0"/>
              <a:t>(An Ordinance* </a:t>
            </a:r>
            <a:r>
              <a:rPr lang="en-US" dirty="0" smtClean="0"/>
              <a:t>- </a:t>
            </a:r>
            <a:r>
              <a:rPr lang="en-US" b="1" dirty="0" smtClean="0"/>
              <a:t>See Pg 31 &amp; 32) </a:t>
            </a:r>
            <a:r>
              <a:rPr lang="en-US" u="sng" dirty="0" smtClean="0">
                <a:solidFill>
                  <a:srgbClr val="0000FF"/>
                </a:solidFill>
              </a:rPr>
              <a:t>http</a:t>
            </a:r>
            <a:r>
              <a:rPr lang="en-US" u="sng" dirty="0">
                <a:solidFill>
                  <a:srgbClr val="0000FF"/>
                </a:solidFill>
              </a:rPr>
              <a:t>://tarlton.law.utexas.edu/constitutions/download/texas1845/texas1845.pdf</a:t>
            </a:r>
            <a:r>
              <a:rPr lang="en-US" dirty="0">
                <a:solidFill>
                  <a:srgbClr val="0000FF"/>
                </a:solidFill>
              </a:rPr>
              <a:t> </a:t>
            </a:r>
            <a:endParaRPr lang="en-US" dirty="0"/>
          </a:p>
          <a:p>
            <a:r>
              <a:rPr lang="en-US" dirty="0"/>
              <a:t>Done in convention by the deputies of the people of Texas, at the city of Austin, this twenty-seventh day of August, in the year of our Lord one thousand eight hundred and forty-five</a:t>
            </a:r>
            <a:r>
              <a:rPr lang="en-US" dirty="0" smtClean="0"/>
              <a:t>.</a:t>
            </a:r>
          </a:p>
          <a:p>
            <a:endParaRPr lang="en-US" dirty="0"/>
          </a:p>
          <a:p>
            <a:r>
              <a:rPr lang="en-US" dirty="0"/>
              <a:t>In testimony whereof we have hereunto subscribed our names.</a:t>
            </a:r>
          </a:p>
          <a:p>
            <a:r>
              <a:rPr lang="en-US" dirty="0"/>
              <a:t>THO. J. RUSK, President</a:t>
            </a:r>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33400" y="457200"/>
            <a:ext cx="8153400" cy="6117059"/>
          </a:xfrm>
          <a:prstGeom prst="rect">
            <a:avLst/>
          </a:prstGeom>
          <a:noFill/>
        </p:spPr>
        <p:txBody>
          <a:bodyPr wrap="square" rtlCol="0">
            <a:spAutoFit/>
          </a:bodyPr>
          <a:lstStyle/>
          <a:p>
            <a:pPr algn="ctr"/>
            <a:r>
              <a:rPr lang="en-US" b="1" dirty="0" smtClean="0"/>
              <a:t>Land Grants and Patents Validated and Confirmed</a:t>
            </a:r>
          </a:p>
          <a:p>
            <a:endParaRPr lang="en-US" sz="1050" b="1" dirty="0"/>
          </a:p>
          <a:p>
            <a:r>
              <a:rPr lang="en-US" u="sng" dirty="0"/>
              <a:t>Vernon's Civil Statutes, Title 86. - Lands--public, Ch. 6. - Patents, § 2..</a:t>
            </a:r>
            <a:r>
              <a:rPr lang="en-US" b="1" dirty="0"/>
              <a:t> </a:t>
            </a:r>
            <a:r>
              <a:rPr lang="en-US" b="1" dirty="0" smtClean="0"/>
              <a:t> </a:t>
            </a:r>
            <a:r>
              <a:rPr lang="en-US" dirty="0" smtClean="0"/>
              <a:t>The State of Texas hereby relinquishes, quit claims and grants to grantees and their assigns all the lands minerals therein contained lying across, or partly across water courses or navigable streams, which lands are included in surveys heretofore made, And to which lands are included in surveys heretofore made, and to which lands deeds if </a:t>
            </a:r>
            <a:r>
              <a:rPr lang="en-US" dirty="0" err="1" smtClean="0"/>
              <a:t>acquittance</a:t>
            </a:r>
            <a:r>
              <a:rPr lang="en-US" dirty="0" smtClean="0"/>
              <a:t>  have been issued and outstanding for a period of ten years from date thereof and have not been cancelled or forfeited; and the State of Texas hereby relinquishes, quit claims and grants to grantees and their assigns… as defined by Article 5203, Revised Statutes of 1925.</a:t>
            </a:r>
          </a:p>
          <a:p>
            <a:endParaRPr lang="en-US" sz="1050" dirty="0"/>
          </a:p>
          <a:p>
            <a:r>
              <a:rPr lang="en-US" u="sng" dirty="0"/>
              <a:t>Vernon's Civil Statutes, Title 86. - Lands--public, Ch. 7. - General Provisions</a:t>
            </a:r>
            <a:endParaRPr lang="en-US" dirty="0"/>
          </a:p>
          <a:p>
            <a:r>
              <a:rPr lang="en-US" u="sng" dirty="0"/>
              <a:t>Art. 5421c-6.. Patents Validated</a:t>
            </a:r>
            <a:r>
              <a:rPr lang="en-US" u="sng" dirty="0" smtClean="0"/>
              <a:t>. </a:t>
            </a:r>
            <a:r>
              <a:rPr lang="en-US" dirty="0"/>
              <a:t>Acts 1943, 48th Leg., p. 368, </a:t>
            </a:r>
            <a:r>
              <a:rPr lang="en-US" dirty="0" err="1"/>
              <a:t>ch</a:t>
            </a:r>
            <a:r>
              <a:rPr lang="en-US" dirty="0"/>
              <a:t>. 247, Sec. 1. </a:t>
            </a:r>
            <a:endParaRPr lang="en-US" u="sng" dirty="0" smtClean="0"/>
          </a:p>
          <a:p>
            <a:endParaRPr lang="en-US" sz="1050" u="sng" dirty="0"/>
          </a:p>
          <a:p>
            <a:r>
              <a:rPr lang="en-US" u="sng" dirty="0"/>
              <a:t>Vernon's Civil Statutes, Title 86. - Lands--public, Ch. 7. - General Provisions § 6</a:t>
            </a:r>
            <a:r>
              <a:rPr lang="en-US" u="sng" dirty="0" smtClean="0"/>
              <a:t>.</a:t>
            </a:r>
          </a:p>
          <a:p>
            <a:r>
              <a:rPr lang="en-US" dirty="0"/>
              <a:t>Acts 1059, 56th Leg., p 688, </a:t>
            </a:r>
            <a:r>
              <a:rPr lang="en-US" dirty="0" err="1" smtClean="0"/>
              <a:t>ch</a:t>
            </a:r>
            <a:r>
              <a:rPr lang="en-US" dirty="0" smtClean="0"/>
              <a:t>. 314</a:t>
            </a:r>
          </a:p>
          <a:p>
            <a:endParaRPr lang="en-US" dirty="0"/>
          </a:p>
          <a:p>
            <a:r>
              <a:rPr lang="en-US" i="1" u="sng" dirty="0" err="1" smtClean="0"/>
              <a:t>Keag</a:t>
            </a:r>
            <a:r>
              <a:rPr lang="en-US" i="1" u="sng" dirty="0" smtClean="0"/>
              <a:t> </a:t>
            </a:r>
            <a:r>
              <a:rPr lang="en-US" i="1" u="sng" dirty="0"/>
              <a:t>Family Limited Partnership v. State Board of Tax Commissioners;</a:t>
            </a:r>
            <a:r>
              <a:rPr lang="en-US" dirty="0"/>
              <a:t> Cause No. 02T10-TA-145. (Not published, September 2001)  </a:t>
            </a:r>
          </a:p>
          <a:p>
            <a:r>
              <a:rPr lang="en-US" dirty="0"/>
              <a:t>A patent is intended to quiet title to, and secure the enjoyment of, the land for the patentees and their successors…Thus, as a quitclaim deed, </a:t>
            </a:r>
            <a:r>
              <a:rPr lang="en-US" u="sng" dirty="0">
                <a:solidFill>
                  <a:schemeClr val="tx2"/>
                </a:solidFill>
              </a:rPr>
              <a:t>a land patent conveys whatever interest the government has in the soil and the land.</a:t>
            </a:r>
            <a:r>
              <a:rPr lang="en-US" dirty="0">
                <a:solidFill>
                  <a:schemeClr val="tx2"/>
                </a:solidFill>
              </a:rPr>
              <a:t>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85800"/>
          </a:xfrm>
        </p:spPr>
        <p:txBody>
          <a:bodyPr>
            <a:normAutofit fontScale="90000"/>
          </a:bodyPr>
          <a:lstStyle/>
          <a:p>
            <a:pPr algn="ctr"/>
            <a:r>
              <a:rPr lang="en-US" dirty="0" smtClean="0"/>
              <a:t>Savings Provision:</a:t>
            </a:r>
            <a:endParaRPr lang="en-US" dirty="0"/>
          </a:p>
        </p:txBody>
      </p:sp>
      <p:sp>
        <p:nvSpPr>
          <p:cNvPr id="3" name="Content Placeholder 2"/>
          <p:cNvSpPr>
            <a:spLocks noGrp="1"/>
          </p:cNvSpPr>
          <p:nvPr>
            <p:ph idx="1"/>
          </p:nvPr>
        </p:nvSpPr>
        <p:spPr>
          <a:xfrm>
            <a:off x="457200" y="1066800"/>
            <a:ext cx="8229600" cy="5257800"/>
          </a:xfrm>
        </p:spPr>
        <p:txBody>
          <a:bodyPr>
            <a:normAutofit fontScale="62500" lnSpcReduction="20000"/>
          </a:bodyPr>
          <a:lstStyle/>
          <a:p>
            <a:r>
              <a:rPr lang="en-US" sz="3200" u="sng" dirty="0" smtClean="0"/>
              <a:t>Texas Government Code, Sec. 311.031.  Saving Provisions. </a:t>
            </a:r>
          </a:p>
          <a:p>
            <a:pPr>
              <a:buNone/>
            </a:pPr>
            <a:r>
              <a:rPr lang="en-US" sz="2900" dirty="0" smtClean="0"/>
              <a:t> (a)  Except as provided by Subsection (b), the reenactment, revision, amendment, or </a:t>
            </a:r>
            <a:r>
              <a:rPr lang="en-US" sz="2900" dirty="0" smtClean="0">
                <a:solidFill>
                  <a:schemeClr val="tx2"/>
                </a:solidFill>
              </a:rPr>
              <a:t>repeal of a statute </a:t>
            </a:r>
            <a:r>
              <a:rPr lang="en-US" sz="2900" u="sng" dirty="0" smtClean="0">
                <a:solidFill>
                  <a:schemeClr val="tx2"/>
                </a:solidFill>
              </a:rPr>
              <a:t>does not affect:</a:t>
            </a:r>
          </a:p>
          <a:p>
            <a:pPr lvl="1">
              <a:buNone/>
            </a:pPr>
            <a:r>
              <a:rPr lang="en-US" sz="2700" dirty="0" smtClean="0"/>
              <a:t>(1)  the prior operation of the statute or any prior action taken under it;</a:t>
            </a:r>
          </a:p>
          <a:p>
            <a:pPr lvl="1">
              <a:buNone/>
            </a:pPr>
            <a:r>
              <a:rPr lang="en-US" sz="2700" dirty="0" smtClean="0"/>
              <a:t>(2)  </a:t>
            </a:r>
            <a:r>
              <a:rPr lang="en-US" sz="2700" dirty="0" smtClean="0">
                <a:solidFill>
                  <a:schemeClr val="tx2"/>
                </a:solidFill>
              </a:rPr>
              <a:t>any validation, cure, right, privilege, obligation, or liability previously   acquired, accrued, accorded, or incurred under it;…</a:t>
            </a:r>
          </a:p>
          <a:p>
            <a:pPr>
              <a:buNone/>
            </a:pPr>
            <a:endParaRPr lang="en-US" dirty="0" smtClean="0"/>
          </a:p>
          <a:p>
            <a:r>
              <a:rPr lang="en-US" sz="2900" dirty="0" smtClean="0"/>
              <a:t>Supreme Court Justice Louis Brandeis agreed in eloquently affirming his condemnation of abuses practiced by Government officials and that government teaches the whole by its example. In </a:t>
            </a:r>
            <a:r>
              <a:rPr lang="en-US" sz="2900" i="1" dirty="0" smtClean="0"/>
              <a:t>Olmstead vs. U.S</a:t>
            </a:r>
            <a:r>
              <a:rPr lang="en-US" sz="2900" dirty="0" smtClean="0"/>
              <a:t>. </a:t>
            </a:r>
            <a:r>
              <a:rPr lang="en-US" sz="2900" i="1" dirty="0" smtClean="0"/>
              <a:t>277 US 438, 48 </a:t>
            </a:r>
            <a:r>
              <a:rPr lang="en-US" sz="2900" i="1" dirty="0" err="1" smtClean="0"/>
              <a:t>S.Ct</a:t>
            </a:r>
            <a:r>
              <a:rPr lang="en-US" sz="2900" i="1" dirty="0" smtClean="0"/>
              <a:t>. 564, 575; 72 L ED 944 </a:t>
            </a:r>
            <a:r>
              <a:rPr lang="en-US" sz="2900" dirty="0" smtClean="0"/>
              <a:t>(1928) he declared (emphasis in </a:t>
            </a:r>
            <a:r>
              <a:rPr lang="en-US" sz="2900" dirty="0" err="1" smtClean="0"/>
              <a:t>itallic</a:t>
            </a:r>
            <a:r>
              <a:rPr lang="en-US" sz="2900" dirty="0" smtClean="0"/>
              <a:t>):</a:t>
            </a:r>
          </a:p>
          <a:p>
            <a:pPr>
              <a:buNone/>
            </a:pPr>
            <a:endParaRPr lang="en-US" sz="1600" dirty="0" smtClean="0"/>
          </a:p>
          <a:p>
            <a:pPr lvl="1">
              <a:buNone/>
            </a:pPr>
            <a:r>
              <a:rPr lang="en-US" sz="2700" dirty="0" smtClean="0"/>
              <a:t>    </a:t>
            </a:r>
            <a:r>
              <a:rPr lang="en-US" sz="2900" dirty="0" smtClean="0"/>
              <a:t>“Decency, security, and liberty alike demand that Government officials shall be subjected to the same rules of conduct that are commands to the Citizen. In a Government of laws, existence of the Government will be </a:t>
            </a:r>
            <a:r>
              <a:rPr lang="en-US" sz="2900" i="1" dirty="0" smtClean="0"/>
              <a:t>imperiled if it fails to observe the law scrupulously. Our Government is the potent, the omnipresent teacher</a:t>
            </a:r>
            <a:r>
              <a:rPr lang="en-US" sz="2900" dirty="0" smtClean="0"/>
              <a:t>. For good or for ill, it teaches the whole people by its example. Crime is contagious. If the Government becomes a law-breaker, it breeds contempt for law; it invites every man to become a law unto himself; it invites anarchy. To declare that in the administration of the law the end justifies the means could bring a terrible retribution. Against that pernicious doctrine, this Court should resolutely set its face.”</a:t>
            </a:r>
            <a:endParaRPr lang="en-US" sz="2700" dirty="0" smtClean="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457200"/>
            <a:ext cx="7696200" cy="5940088"/>
          </a:xfrm>
          <a:prstGeom prst="rect">
            <a:avLst/>
          </a:prstGeom>
          <a:noFill/>
        </p:spPr>
        <p:txBody>
          <a:bodyPr wrap="square" rtlCol="0">
            <a:spAutoFit/>
          </a:bodyPr>
          <a:lstStyle/>
          <a:p>
            <a:r>
              <a:rPr lang="fr-FR" b="1" dirty="0" smtClean="0"/>
              <a:t>Corpus Juris Secundum   73B (2015) Public Lands  </a:t>
            </a:r>
          </a:p>
          <a:p>
            <a:endParaRPr lang="fr-FR" sz="1050" b="1" dirty="0" smtClean="0"/>
          </a:p>
          <a:p>
            <a:r>
              <a:rPr lang="fr-FR" b="1" dirty="0" smtClean="0"/>
              <a:t> </a:t>
            </a:r>
            <a:r>
              <a:rPr lang="en-US" b="1" dirty="0" smtClean="0"/>
              <a:t>§250  Conclusiveness    </a:t>
            </a:r>
          </a:p>
          <a:p>
            <a:r>
              <a:rPr lang="en-US" b="1" dirty="0" smtClean="0"/>
              <a:t>Ordinarily, a patent is conclusive of the rights of the parties in a court of law.</a:t>
            </a:r>
            <a:r>
              <a:rPr lang="en-US" dirty="0" smtClean="0"/>
              <a:t/>
            </a:r>
            <a:br>
              <a:rPr lang="en-US" dirty="0" smtClean="0"/>
            </a:br>
            <a:r>
              <a:rPr lang="en-US" sz="1600" dirty="0" smtClean="0"/>
              <a:t>While a patent is not subject to collateral attack,</a:t>
            </a:r>
            <a:r>
              <a:rPr lang="en-US" sz="1600" baseline="30000" dirty="0" smtClean="0"/>
              <a:t>1</a:t>
            </a:r>
            <a:r>
              <a:rPr lang="en-US" sz="1600" dirty="0" smtClean="0"/>
              <a:t>  and certain direct remedies  are applicable with respect to patents, </a:t>
            </a:r>
            <a:r>
              <a:rPr lang="en-US" sz="1600" baseline="30000" dirty="0" smtClean="0"/>
              <a:t>2</a:t>
            </a:r>
            <a:r>
              <a:rPr lang="en-US" sz="1600" dirty="0" smtClean="0"/>
              <a:t>  when the appropriate agency has jurisdiction to dispose of the land, </a:t>
            </a:r>
            <a:r>
              <a:rPr lang="en-US" sz="1600" dirty="0" smtClean="0">
                <a:solidFill>
                  <a:schemeClr val="tx2"/>
                </a:solidFill>
              </a:rPr>
              <a:t>a patent therefore is both the judgment and a conveyance of the legal title to the land. </a:t>
            </a:r>
            <a:r>
              <a:rPr lang="en-US" sz="1600" baseline="30000" dirty="0" smtClean="0">
                <a:solidFill>
                  <a:schemeClr val="tx2"/>
                </a:solidFill>
              </a:rPr>
              <a:t>3</a:t>
            </a:r>
            <a:r>
              <a:rPr lang="en-US" sz="1600" dirty="0" smtClean="0">
                <a:solidFill>
                  <a:schemeClr val="tx2"/>
                </a:solidFill>
              </a:rPr>
              <a:t>  Unless it is void on its face, </a:t>
            </a:r>
            <a:r>
              <a:rPr lang="en-US" sz="1600" baseline="30000" dirty="0" smtClean="0">
                <a:solidFill>
                  <a:schemeClr val="tx2"/>
                </a:solidFill>
              </a:rPr>
              <a:t>4 </a:t>
            </a:r>
            <a:r>
              <a:rPr lang="en-US" sz="1600" dirty="0" smtClean="0">
                <a:solidFill>
                  <a:schemeClr val="tx2"/>
                </a:solidFill>
              </a:rPr>
              <a:t>a patent is conclusive in a court of law </a:t>
            </a:r>
            <a:r>
              <a:rPr lang="en-US" sz="1600" baseline="30000" dirty="0" smtClean="0">
                <a:solidFill>
                  <a:schemeClr val="tx2"/>
                </a:solidFill>
              </a:rPr>
              <a:t>5</a:t>
            </a:r>
            <a:r>
              <a:rPr lang="en-US" sz="1600" dirty="0" smtClean="0">
                <a:solidFill>
                  <a:schemeClr val="tx2"/>
                </a:solidFill>
              </a:rPr>
              <a:t> as against the government </a:t>
            </a:r>
            <a:r>
              <a:rPr lang="en-US" sz="1600" baseline="30000" dirty="0" smtClean="0">
                <a:solidFill>
                  <a:schemeClr val="tx2"/>
                </a:solidFill>
              </a:rPr>
              <a:t>6</a:t>
            </a:r>
            <a:r>
              <a:rPr lang="en-US" sz="1600" dirty="0" smtClean="0">
                <a:solidFill>
                  <a:schemeClr val="tx2"/>
                </a:solidFill>
              </a:rPr>
              <a:t> and, with limited exceptions, is unassailable and not rebuttable. </a:t>
            </a:r>
            <a:r>
              <a:rPr lang="en-US" sz="1600" baseline="30000" dirty="0" smtClean="0">
                <a:solidFill>
                  <a:schemeClr val="tx2"/>
                </a:solidFill>
              </a:rPr>
              <a:t>7 </a:t>
            </a:r>
            <a:r>
              <a:rPr lang="en-US" sz="1600" b="1" dirty="0" smtClean="0">
                <a:solidFill>
                  <a:schemeClr val="tx2"/>
                </a:solidFill>
              </a:rPr>
              <a:t> </a:t>
            </a:r>
            <a:endParaRPr lang="en-US" dirty="0" smtClean="0">
              <a:solidFill>
                <a:schemeClr val="tx2"/>
              </a:solidFill>
            </a:endParaRPr>
          </a:p>
          <a:p>
            <a:r>
              <a:rPr lang="en-US" b="1" dirty="0" smtClean="0"/>
              <a:t>§251   Equitable nature of remedy; required interest - </a:t>
            </a:r>
            <a:r>
              <a:rPr lang="en-US" sz="1600" dirty="0" smtClean="0"/>
              <a:t>The remedy for erroneous issuance of a patent for public lands is a direct equitable proceeding to set the patent aside or subject it to the rights of the person equitably entitled to the land. </a:t>
            </a:r>
          </a:p>
          <a:p>
            <a:r>
              <a:rPr lang="en-US" sz="1600" dirty="0" smtClean="0"/>
              <a:t>The remedy for the wrongful and erroneous issuance of a patent for public lands is by a direct equitable proceeding to set the patent aside of subject it to the rights of the person equitable entitled to the land. </a:t>
            </a:r>
            <a:r>
              <a:rPr lang="en-US" sz="1600" baseline="30000" dirty="0" smtClean="0"/>
              <a:t>1</a:t>
            </a:r>
            <a:endParaRPr lang="en-US" sz="1600" dirty="0" smtClean="0"/>
          </a:p>
          <a:p>
            <a:r>
              <a:rPr lang="en-US" sz="1600" dirty="0" smtClean="0"/>
              <a:t>A patent conveying land that was a part of the public domain </a:t>
            </a:r>
            <a:r>
              <a:rPr lang="en-US" sz="1600" u="sng" dirty="0" smtClean="0">
                <a:solidFill>
                  <a:schemeClr val="tx2"/>
                </a:solidFill>
              </a:rPr>
              <a:t>cannot be attacked or impeached by a person having no interest in the land. </a:t>
            </a:r>
            <a:r>
              <a:rPr lang="en-US" sz="1600" baseline="30000" dirty="0" smtClean="0"/>
              <a:t>2</a:t>
            </a:r>
            <a:r>
              <a:rPr lang="en-US" sz="1600" dirty="0" smtClean="0"/>
              <a:t>  The mere fact that the patentee was not entitled to the patent does not entitle an adverse claimant successfully to attack a patent unless claimant shows that the claimant was entitled to receive a patent.</a:t>
            </a:r>
            <a:r>
              <a:rPr lang="en-US" sz="1600" baseline="30000" dirty="0" smtClean="0"/>
              <a:t>3 </a:t>
            </a:r>
            <a:r>
              <a:rPr lang="en-US" sz="1600" dirty="0" smtClean="0"/>
              <a:t> Judicial relief is not available to a private person who fails to exhaust the available administrative remedies. </a:t>
            </a:r>
            <a:r>
              <a:rPr lang="en-US" sz="1600" baseline="30000" dirty="0" smtClean="0"/>
              <a:t>4</a:t>
            </a:r>
            <a:endParaRPr lang="en-US"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914400"/>
            <a:ext cx="7239000" cy="5401479"/>
          </a:xfrm>
          <a:prstGeom prst="rect">
            <a:avLst/>
          </a:prstGeom>
          <a:noFill/>
        </p:spPr>
        <p:txBody>
          <a:bodyPr wrap="square" rtlCol="0">
            <a:spAutoFit/>
          </a:bodyPr>
          <a:lstStyle/>
          <a:p>
            <a:r>
              <a:rPr lang="en-US" sz="2000" b="1" dirty="0"/>
              <a:t>Corpus Juris  </a:t>
            </a:r>
            <a:r>
              <a:rPr lang="en-US" sz="2000" b="1" dirty="0" smtClean="0"/>
              <a:t>Secundum v</a:t>
            </a:r>
            <a:r>
              <a:rPr lang="en-US" sz="2000" b="1" dirty="0"/>
              <a:t>. 73B (2015) Public </a:t>
            </a:r>
            <a:r>
              <a:rPr lang="en-US" sz="2000" b="1" dirty="0" smtClean="0"/>
              <a:t>Lands</a:t>
            </a:r>
            <a:r>
              <a:rPr lang="en-US" sz="2000" b="1" dirty="0"/>
              <a:t> </a:t>
            </a:r>
            <a:r>
              <a:rPr lang="en-US" sz="2000" b="1" dirty="0" smtClean="0"/>
              <a:t> </a:t>
            </a:r>
            <a:r>
              <a:rPr lang="en-US" sz="2000" b="1" dirty="0"/>
              <a:t>§ 235 </a:t>
            </a:r>
            <a:r>
              <a:rPr lang="en-US" dirty="0" smtClean="0"/>
              <a:t>:</a:t>
            </a:r>
            <a:endParaRPr lang="en-US" dirty="0"/>
          </a:p>
          <a:p>
            <a:r>
              <a:rPr lang="en-US" dirty="0"/>
              <a:t> </a:t>
            </a:r>
          </a:p>
          <a:p>
            <a:r>
              <a:rPr lang="en-US" dirty="0"/>
              <a:t>As a general rule, a federal land patent conveys fee simple ownership to the </a:t>
            </a:r>
            <a:r>
              <a:rPr lang="en-US" dirty="0" smtClean="0"/>
              <a:t>patentee </a:t>
            </a:r>
            <a:r>
              <a:rPr lang="en-US" i="1" u="sng" dirty="0" smtClean="0">
                <a:solidFill>
                  <a:schemeClr val="tx2"/>
                </a:solidFill>
              </a:rPr>
              <a:t>unless </a:t>
            </a:r>
            <a:r>
              <a:rPr lang="en-US" dirty="0" smtClean="0">
                <a:solidFill>
                  <a:schemeClr val="tx2"/>
                </a:solidFill>
              </a:rPr>
              <a:t>a property interest is specifically reserved in the patent or by a statute or regulation then in effect</a:t>
            </a:r>
            <a:r>
              <a:rPr lang="en-US" dirty="0" smtClean="0"/>
              <a:t>. </a:t>
            </a:r>
            <a:r>
              <a:rPr lang="en-US" baseline="30000" dirty="0"/>
              <a:t>4</a:t>
            </a:r>
            <a:r>
              <a:rPr lang="en-US" dirty="0"/>
              <a:t>  </a:t>
            </a:r>
          </a:p>
          <a:p>
            <a:r>
              <a:rPr lang="en-US" baseline="30000" dirty="0"/>
              <a:t>4.  </a:t>
            </a:r>
            <a:r>
              <a:rPr lang="en-US" dirty="0"/>
              <a:t>U.S. -  </a:t>
            </a:r>
            <a:r>
              <a:rPr lang="en-US" b="1" i="1" dirty="0"/>
              <a:t>Hash v. U.S., </a:t>
            </a:r>
            <a:r>
              <a:rPr lang="en-US" b="1" i="1" dirty="0" smtClean="0"/>
              <a:t>403 </a:t>
            </a:r>
            <a:r>
              <a:rPr lang="en-US" b="1" i="1" dirty="0"/>
              <a:t>F. 3d  1308  </a:t>
            </a:r>
            <a:r>
              <a:rPr lang="en-US" b="1" dirty="0"/>
              <a:t>(Federal Cir. 2005)</a:t>
            </a:r>
            <a:endParaRPr lang="en-US" dirty="0"/>
          </a:p>
          <a:p>
            <a:r>
              <a:rPr lang="en-US" b="1" dirty="0"/>
              <a:t> </a:t>
            </a:r>
            <a:endParaRPr lang="en-US" dirty="0"/>
          </a:p>
          <a:p>
            <a:r>
              <a:rPr lang="en-US" dirty="0"/>
              <a:t>It [A patent] is the highest evidence of title, the most accredited type of conveyance, and the best and only perfect title. A patent does not merely pass title, but while not subject to collateral attack, it is subject to limited direct remedies.</a:t>
            </a:r>
          </a:p>
          <a:p>
            <a:r>
              <a:rPr lang="en-US" dirty="0"/>
              <a:t>Federal land patents are </a:t>
            </a:r>
            <a:r>
              <a:rPr lang="en-US" dirty="0">
                <a:solidFill>
                  <a:schemeClr val="tx2"/>
                </a:solidFill>
              </a:rPr>
              <a:t>effected by enactments that </a:t>
            </a:r>
            <a:r>
              <a:rPr lang="en-US" u="sng" dirty="0">
                <a:solidFill>
                  <a:schemeClr val="tx2"/>
                </a:solidFill>
              </a:rPr>
              <a:t>constitute laws as well as contracts</a:t>
            </a:r>
            <a:r>
              <a:rPr lang="en-US" u="sng" dirty="0" smtClean="0">
                <a:solidFill>
                  <a:schemeClr val="tx2"/>
                </a:solidFill>
              </a:rPr>
              <a:t>.</a:t>
            </a:r>
          </a:p>
          <a:p>
            <a:endParaRPr lang="en-US" u="sng" dirty="0">
              <a:solidFill>
                <a:schemeClr val="tx2"/>
              </a:solidFill>
            </a:endParaRPr>
          </a:p>
          <a:p>
            <a:r>
              <a:rPr lang="en-US" dirty="0"/>
              <a:t>Grant as </a:t>
            </a:r>
            <a:r>
              <a:rPr lang="en-US" dirty="0" smtClean="0"/>
              <a:t>patent:</a:t>
            </a:r>
            <a:endParaRPr lang="en-US" dirty="0"/>
          </a:p>
          <a:p>
            <a:r>
              <a:rPr lang="en-US" b="1" dirty="0">
                <a:solidFill>
                  <a:schemeClr val="tx2"/>
                </a:solidFill>
              </a:rPr>
              <a:t>A land grant is another name for a "patent," the terms "grant" and "patent" being regarded as synonymous</a:t>
            </a:r>
            <a:r>
              <a:rPr lang="en-US" b="1" dirty="0" smtClean="0">
                <a:solidFill>
                  <a:schemeClr val="tx2"/>
                </a:solidFill>
              </a:rPr>
              <a:t>.   </a:t>
            </a:r>
            <a:endParaRPr lang="en-US" sz="700" b="1" dirty="0" smtClean="0">
              <a:solidFill>
                <a:schemeClr val="tx2"/>
              </a:solidFill>
            </a:endParaRPr>
          </a:p>
          <a:p>
            <a:endParaRPr lang="en-US" sz="700" b="1" dirty="0">
              <a:solidFill>
                <a:schemeClr val="tx2"/>
              </a:solidFill>
            </a:endParaRPr>
          </a:p>
          <a:p>
            <a:r>
              <a:rPr lang="en-US" sz="900" b="1" dirty="0" smtClean="0">
                <a:solidFill>
                  <a:schemeClr val="tx2"/>
                </a:solidFill>
              </a:rPr>
              <a:t>*All numbers, i.e. </a:t>
            </a:r>
            <a:r>
              <a:rPr lang="en-US" baseline="30000" dirty="0"/>
              <a:t>(</a:t>
            </a:r>
            <a:r>
              <a:rPr lang="en-US" baseline="30000" dirty="0" smtClean="0"/>
              <a:t>4)  </a:t>
            </a:r>
            <a:r>
              <a:rPr lang="en-US" sz="900" b="1" dirty="0" smtClean="0">
                <a:solidFill>
                  <a:schemeClr val="tx2"/>
                </a:solidFill>
              </a:rPr>
              <a:t>in book quotes: Corpus Juris Secundum, etc.  sections, are the references to the footnotes in the book itself.   The differences in color of type, or other emphasis are that of the writer of this document, and not that of the book or instrument referenced.</a:t>
            </a:r>
            <a:endParaRPr lang="en-US" sz="24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1219200"/>
            <a:ext cx="7620000" cy="4524315"/>
          </a:xfrm>
          <a:prstGeom prst="rect">
            <a:avLst/>
          </a:prstGeom>
          <a:noFill/>
        </p:spPr>
        <p:txBody>
          <a:bodyPr wrap="square" rtlCol="0">
            <a:spAutoFit/>
          </a:bodyPr>
          <a:lstStyle/>
          <a:p>
            <a:r>
              <a:rPr lang="fr-FR" b="1" dirty="0" smtClean="0"/>
              <a:t>Corpus Juris Secundum   73B (2015) Public Lands  </a:t>
            </a:r>
          </a:p>
          <a:p>
            <a:endParaRPr lang="en-US" b="1" dirty="0" smtClean="0"/>
          </a:p>
          <a:p>
            <a:r>
              <a:rPr lang="en-US" b="1" dirty="0" smtClean="0"/>
              <a:t>§261   Quieting Title  - In a proper case, either a claimant or a patentee may sue to quiet title, including cases in which the United States claims an interest in the property.</a:t>
            </a:r>
            <a:endParaRPr lang="en-US" dirty="0" smtClean="0"/>
          </a:p>
          <a:p>
            <a:r>
              <a:rPr lang="en-US" dirty="0" smtClean="0"/>
              <a:t>   The Quiet Title Act may apply to an action to adjudicate a disputed title to real property in which the United States claims an interest,</a:t>
            </a:r>
            <a:r>
              <a:rPr lang="en-US" baseline="30000" dirty="0" smtClean="0"/>
              <a:t> 1</a:t>
            </a:r>
            <a:r>
              <a:rPr lang="en-US" dirty="0" smtClean="0"/>
              <a:t>  including actions predicated on United States land patents, </a:t>
            </a:r>
            <a:r>
              <a:rPr lang="en-US" baseline="30000" dirty="0" smtClean="0"/>
              <a:t>2</a:t>
            </a:r>
            <a:r>
              <a:rPr lang="en-US" dirty="0" smtClean="0"/>
              <a:t>  subject to an exception retaining United States sovereign immunity for actions pertaining to Indian Lands. </a:t>
            </a:r>
            <a:r>
              <a:rPr lang="en-US" baseline="30000" dirty="0" smtClean="0"/>
              <a:t>3</a:t>
            </a:r>
            <a:r>
              <a:rPr lang="en-US" dirty="0" smtClean="0"/>
              <a:t>  </a:t>
            </a:r>
            <a:r>
              <a:rPr lang="en-US" dirty="0" smtClean="0">
                <a:solidFill>
                  <a:schemeClr val="tx2"/>
                </a:solidFill>
              </a:rPr>
              <a:t>Under the Act, </a:t>
            </a:r>
            <a:r>
              <a:rPr lang="en-US" u="sng" dirty="0" smtClean="0">
                <a:solidFill>
                  <a:schemeClr val="tx2"/>
                </a:solidFill>
              </a:rPr>
              <a:t>a plaintiff challenging the validity of government patents to a third party must first establish that the plaintiff is entitled to the disputed lands. </a:t>
            </a:r>
            <a:r>
              <a:rPr lang="en-US" u="sng" baseline="30000" dirty="0" smtClean="0">
                <a:solidFill>
                  <a:schemeClr val="tx2"/>
                </a:solidFill>
              </a:rPr>
              <a:t>4</a:t>
            </a:r>
            <a:endParaRPr lang="en-US" u="sng" dirty="0" smtClean="0">
              <a:solidFill>
                <a:schemeClr val="tx2"/>
              </a:solidFill>
            </a:endParaRPr>
          </a:p>
          <a:p>
            <a:r>
              <a:rPr lang="en-US" dirty="0" smtClean="0">
                <a:solidFill>
                  <a:schemeClr val="tx2"/>
                </a:solidFill>
              </a:rPr>
              <a:t>A person may be entitled to relief in the form of quieting title to land, as against the patentee, and enjoining the patentee from asserting title. </a:t>
            </a:r>
            <a:r>
              <a:rPr lang="en-US" baseline="30000" dirty="0" smtClean="0">
                <a:solidFill>
                  <a:schemeClr val="tx2"/>
                </a:solidFill>
              </a:rPr>
              <a:t>5</a:t>
            </a:r>
            <a:r>
              <a:rPr lang="en-US" dirty="0" smtClean="0">
                <a:solidFill>
                  <a:schemeClr val="tx2"/>
                </a:solidFill>
              </a:rPr>
              <a:t>  Likewise, in a proper case, the patentee may bring an action to quiet the patentee's title. </a:t>
            </a:r>
            <a:r>
              <a:rPr lang="en-US" baseline="30000" dirty="0" smtClean="0">
                <a:solidFill>
                  <a:schemeClr val="tx2"/>
                </a:solidFill>
              </a:rPr>
              <a:t>6</a:t>
            </a:r>
            <a:endParaRPr lang="en-US" dirty="0">
              <a:solidFill>
                <a:schemeClr val="tx2"/>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685800"/>
          </a:xfrm>
        </p:spPr>
        <p:txBody>
          <a:bodyPr>
            <a:normAutofit fontScale="90000"/>
          </a:bodyPr>
          <a:lstStyle/>
          <a:p>
            <a:pPr algn="ctr"/>
            <a:r>
              <a:rPr lang="en-US" dirty="0" smtClean="0"/>
              <a:t>Texas and Assignments of Patent</a:t>
            </a:r>
            <a:endParaRPr lang="en-US" dirty="0"/>
          </a:p>
        </p:txBody>
      </p:sp>
      <p:sp>
        <p:nvSpPr>
          <p:cNvPr id="3" name="Content Placeholder 2"/>
          <p:cNvSpPr>
            <a:spLocks noGrp="1"/>
          </p:cNvSpPr>
          <p:nvPr>
            <p:ph idx="1"/>
          </p:nvPr>
        </p:nvSpPr>
        <p:spPr>
          <a:xfrm>
            <a:off x="457200" y="1447800"/>
            <a:ext cx="8229600" cy="4876800"/>
          </a:xfrm>
        </p:spPr>
        <p:txBody>
          <a:bodyPr>
            <a:normAutofit fontScale="47500" lnSpcReduction="20000"/>
          </a:bodyPr>
          <a:lstStyle/>
          <a:p>
            <a:pPr>
              <a:buNone/>
            </a:pPr>
            <a:r>
              <a:rPr lang="en-US" dirty="0" smtClean="0"/>
              <a:t>	</a:t>
            </a:r>
            <a:r>
              <a:rPr lang="en-US" sz="4200" b="1" u="sng" dirty="0" smtClean="0"/>
              <a:t>Patents issued to Assignees of All Authenticated Chain of Title</a:t>
            </a:r>
            <a:r>
              <a:rPr lang="en-US" sz="4200" b="1" dirty="0" smtClean="0"/>
              <a:t> -</a:t>
            </a:r>
            <a:endParaRPr lang="en-US" b="1" dirty="0" smtClean="0"/>
          </a:p>
          <a:p>
            <a:pPr>
              <a:buNone/>
            </a:pPr>
            <a:r>
              <a:rPr lang="en-US" dirty="0" smtClean="0"/>
              <a:t>	</a:t>
            </a:r>
            <a:r>
              <a:rPr lang="en-US" b="1" dirty="0" smtClean="0"/>
              <a:t>(Gammel's 2 Act- 1049-1196 page 99)  </a:t>
            </a:r>
            <a:r>
              <a:rPr lang="en-US" dirty="0" smtClean="0"/>
              <a:t>Moved, but Never Repealed.</a:t>
            </a:r>
            <a:endParaRPr lang="en-US" b="1" dirty="0" smtClean="0"/>
          </a:p>
          <a:p>
            <a:pPr>
              <a:buNone/>
            </a:pPr>
            <a:r>
              <a:rPr lang="en-US" dirty="0" smtClean="0"/>
              <a:t> </a:t>
            </a:r>
          </a:p>
          <a:p>
            <a:pPr>
              <a:buNone/>
            </a:pPr>
            <a:r>
              <a:rPr lang="en-US" sz="2900" b="1" dirty="0" smtClean="0"/>
              <a:t>	A.</a:t>
            </a:r>
            <a:r>
              <a:rPr lang="en-US" sz="2900" dirty="0" smtClean="0"/>
              <a:t> To provide for the issuance of Patents to Assignees.</a:t>
            </a:r>
          </a:p>
          <a:p>
            <a:r>
              <a:rPr lang="en-US" sz="2900" b="1" dirty="0" smtClean="0"/>
              <a:t>Section 1</a:t>
            </a:r>
            <a:r>
              <a:rPr lang="en-US" sz="2900" dirty="0" smtClean="0"/>
              <a:t>. </a:t>
            </a:r>
            <a:r>
              <a:rPr lang="en-US" sz="2900" i="1" u="sng" dirty="0" smtClean="0"/>
              <a:t>Be it enacted</a:t>
            </a:r>
            <a:r>
              <a:rPr lang="en-US" sz="2900" dirty="0" smtClean="0"/>
              <a:t> by the Senate and House of Representatives of the Republic of Texas in Congress assembled, That the Commissioner of the General Land Office be authorized and required to issue patents in the names of the Assignees of all transferable land claims, upon their presenting to him a complete and properly authenticated chain of transfer or obligation for title, from the original grantee.</a:t>
            </a:r>
          </a:p>
          <a:p>
            <a:r>
              <a:rPr lang="en-US" sz="2900" b="1" dirty="0" smtClean="0"/>
              <a:t>Section 2.</a:t>
            </a:r>
            <a:r>
              <a:rPr lang="en-US" sz="2900" dirty="0" smtClean="0"/>
              <a:t> </a:t>
            </a:r>
            <a:r>
              <a:rPr lang="en-US" sz="2900" i="1" u="sng" dirty="0" smtClean="0"/>
              <a:t>Be it further enacted</a:t>
            </a:r>
            <a:r>
              <a:rPr lang="en-US" sz="2900" dirty="0" smtClean="0"/>
              <a:t>, That hereafter patents may issue in the name of the Assignee, when the certificate was granted in the name of the Assignee, without an exhibition of a chain of transfers as prescribed in the tenth section of an act supplementary to "an act to detect fraudulent land certificates, and to provide for issuing patents to legal claimants, approved February fourth, one thousand eight hundred and forty-one," and all laws contravening this act are hereby repealed.</a:t>
            </a:r>
          </a:p>
          <a:p>
            <a:r>
              <a:rPr lang="en-US" sz="2900" b="1" dirty="0" smtClean="0"/>
              <a:t>Section 3.</a:t>
            </a:r>
            <a:r>
              <a:rPr lang="en-US" sz="2900" dirty="0" smtClean="0"/>
              <a:t> </a:t>
            </a:r>
            <a:r>
              <a:rPr lang="en-US" sz="2900" i="1" u="sng" dirty="0" smtClean="0"/>
              <a:t>Be it further enacted,</a:t>
            </a:r>
            <a:r>
              <a:rPr lang="en-US" sz="2900" dirty="0" smtClean="0"/>
              <a:t> That this act be in force from and after its passage. Approved, February 3d, 1845.</a:t>
            </a:r>
          </a:p>
          <a:p>
            <a:endParaRPr lang="en-US" sz="2900" dirty="0" smtClean="0"/>
          </a:p>
          <a:p>
            <a:pPr>
              <a:buNone/>
            </a:pPr>
            <a:r>
              <a:rPr lang="en-US" sz="2900" dirty="0" smtClean="0">
                <a:solidFill>
                  <a:srgbClr val="0000FF"/>
                </a:solidFill>
              </a:rPr>
              <a:t>	http://texreg.sos.state.tx.us/public/readtac$ext.TacPage?sl=R&amp;app=9&amp;p_dir=&amp;p_rloc=&amp;p_tloc=&amp;p_ploc=&amp;pg=1&amp;p_tac=&amp;ti=31&amp;pt=1&amp;ch=1&amp;rl=41  </a:t>
            </a:r>
            <a:r>
              <a:rPr lang="en-US" sz="2900" dirty="0" smtClean="0"/>
              <a:t>-  Title 31, Texas Administrative Code:  Part 1: General Land Office, Chapter 1, Subchapter D, Rule Section 1.41</a:t>
            </a:r>
          </a:p>
          <a:p>
            <a:pPr>
              <a:buNone/>
            </a:pPr>
            <a:endParaRPr lang="en-US" sz="2900" dirty="0" smtClean="0">
              <a:solidFill>
                <a:srgbClr val="0000FF"/>
              </a:solidFill>
            </a:endParaRPr>
          </a:p>
          <a:p>
            <a:pPr>
              <a:buNone/>
            </a:pPr>
            <a:r>
              <a:rPr lang="en-US" sz="2900" dirty="0" smtClean="0">
                <a:solidFill>
                  <a:schemeClr val="tx2"/>
                </a:solidFill>
              </a:rPr>
              <a:t>	Remember, The Codification of Laws, must be without substantive change, and cannot impair the obligations of contracts.*</a:t>
            </a:r>
          </a:p>
          <a:p>
            <a:pPr>
              <a:buNone/>
            </a:pPr>
            <a:r>
              <a:rPr lang="en-US" sz="2900" dirty="0" smtClean="0">
                <a:solidFill>
                  <a:schemeClr val="tx2"/>
                </a:solidFill>
              </a:rPr>
              <a:t>	*</a:t>
            </a:r>
            <a:r>
              <a:rPr lang="en-US" sz="2500" dirty="0" smtClean="0"/>
              <a:t>As per  Texas Government Code, Title 1, Chapter 1, § 1.001. Purpose Of Code.</a:t>
            </a:r>
          </a:p>
          <a:p>
            <a:pPr>
              <a:buNone/>
            </a:pPr>
            <a:endParaRPr lang="en-US" sz="2900" dirty="0">
              <a:solidFill>
                <a:srgbClr val="0000FF"/>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a:bodyPr>
          <a:lstStyle/>
          <a:p>
            <a:pPr algn="ctr"/>
            <a:r>
              <a:rPr lang="en-US" sz="4400" dirty="0" smtClean="0"/>
              <a:t>Who is the PERSON made liable? </a:t>
            </a:r>
            <a:endParaRPr lang="en-US" sz="4400" dirty="0"/>
          </a:p>
        </p:txBody>
      </p:sp>
      <p:sp>
        <p:nvSpPr>
          <p:cNvPr id="3" name="Content Placeholder 2"/>
          <p:cNvSpPr>
            <a:spLocks noGrp="1"/>
          </p:cNvSpPr>
          <p:nvPr>
            <p:ph idx="1"/>
          </p:nvPr>
        </p:nvSpPr>
        <p:spPr>
          <a:xfrm>
            <a:off x="457200" y="1600200"/>
            <a:ext cx="8229600" cy="4800600"/>
          </a:xfrm>
        </p:spPr>
        <p:txBody>
          <a:bodyPr>
            <a:normAutofit fontScale="85000" lnSpcReduction="20000"/>
          </a:bodyPr>
          <a:lstStyle/>
          <a:p>
            <a:r>
              <a:rPr lang="en-US" dirty="0" smtClean="0"/>
              <a:t>The first definition of the term PERSON was found in the </a:t>
            </a:r>
            <a:r>
              <a:rPr lang="en-US" b="1" dirty="0" smtClean="0"/>
              <a:t>General Laws of Texas in 1876; Chapter 156 &amp; 157 </a:t>
            </a:r>
            <a:r>
              <a:rPr lang="en-US" dirty="0" smtClean="0"/>
              <a:t>beginning on page 275: </a:t>
            </a:r>
          </a:p>
          <a:p>
            <a:pPr>
              <a:buNone/>
            </a:pPr>
            <a:endParaRPr lang="en-US" sz="1200" dirty="0" smtClean="0"/>
          </a:p>
          <a:p>
            <a:r>
              <a:rPr lang="en-US" dirty="0" smtClean="0"/>
              <a:t>Section 1. Be it enacted by the Legislature of the State of Texas, </a:t>
            </a:r>
            <a:r>
              <a:rPr lang="en-US" dirty="0" smtClean="0">
                <a:solidFill>
                  <a:schemeClr val="tx2"/>
                </a:solidFill>
              </a:rPr>
              <a:t>That all real and personal property in this State, the property of corporations now existing or may be hereafter created, </a:t>
            </a:r>
            <a:r>
              <a:rPr lang="en-US" dirty="0" smtClean="0"/>
              <a:t>and the property of all banks or banking companies now existing or may be hereafter created, and of all bankers, except such as is hereinafter expressly exempted, is subject to taxation, and such property, or the value thereof, shall be entered in a list of taxable property for that purpose, in a manner prescribed by this act.</a:t>
            </a:r>
          </a:p>
          <a:p>
            <a:pPr>
              <a:buNone/>
            </a:pPr>
            <a:endParaRPr lang="en-US" sz="1200" dirty="0" smtClean="0"/>
          </a:p>
          <a:p>
            <a:r>
              <a:rPr lang="en-US" dirty="0" smtClean="0"/>
              <a:t>On page 276, SEC. 4, it states:</a:t>
            </a:r>
          </a:p>
          <a:p>
            <a:pPr>
              <a:buNone/>
            </a:pPr>
            <a:r>
              <a:rPr lang="en-US" dirty="0" smtClean="0"/>
              <a:t>	The term person, whenever used </a:t>
            </a:r>
            <a:r>
              <a:rPr lang="en-US" u="sng" dirty="0" smtClean="0">
                <a:solidFill>
                  <a:schemeClr val="tx2"/>
                </a:solidFill>
              </a:rPr>
              <a:t>in this act or any other act regulating the assessment and collection of taxes</a:t>
            </a:r>
            <a:r>
              <a:rPr lang="en-US" dirty="0" smtClean="0">
                <a:solidFill>
                  <a:schemeClr val="tx2"/>
                </a:solidFill>
              </a:rPr>
              <a:t>, shall be construed to included firm, company or corporation.</a:t>
            </a:r>
            <a:endParaRPr lang="en-US" dirty="0">
              <a:solidFill>
                <a:schemeClr val="tx2"/>
              </a:solidFill>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838200"/>
            <a:ext cx="8382000" cy="5447645"/>
          </a:xfrm>
          <a:prstGeom prst="rect">
            <a:avLst/>
          </a:prstGeom>
          <a:noFill/>
        </p:spPr>
        <p:txBody>
          <a:bodyPr wrap="square" rtlCol="0">
            <a:spAutoFit/>
          </a:bodyPr>
          <a:lstStyle/>
          <a:p>
            <a:r>
              <a:rPr lang="en-US" sz="2400" b="1" dirty="0" smtClean="0"/>
              <a:t>A</a:t>
            </a:r>
            <a:r>
              <a:rPr lang="en-US" dirty="0" smtClean="0"/>
              <a:t>gain, in </a:t>
            </a:r>
            <a:r>
              <a:rPr lang="en-US" dirty="0"/>
              <a:t>1925 the Thirty-Ninth Texas Legislature codified the General laws of Texas into Revised Civil Statutes. In </a:t>
            </a:r>
            <a:r>
              <a:rPr lang="en-US" b="1" dirty="0"/>
              <a:t>1925</a:t>
            </a:r>
            <a:r>
              <a:rPr lang="en-US" dirty="0"/>
              <a:t> you will find in Gammel's Edition, Volume 3  of Texas' Revised Civil Statutes, in Article 7149: "Person"-The term, "person" shall be construed to include firm, company or corporation. </a:t>
            </a:r>
            <a:r>
              <a:rPr lang="en-US" b="1" dirty="0"/>
              <a:t>[Acts 1876, p. 275; G.L. Vol. 8, p.1111]. </a:t>
            </a:r>
            <a:r>
              <a:rPr lang="en-US" dirty="0"/>
              <a:t>That makes </a:t>
            </a:r>
            <a:r>
              <a:rPr lang="en-US" u="sng" dirty="0"/>
              <a:t>fifty </a:t>
            </a:r>
            <a:r>
              <a:rPr lang="en-US" dirty="0"/>
              <a:t>(50) years of the same definition of the term "person" when used in regulating the assessment and collection of taxes in Texas</a:t>
            </a:r>
            <a:r>
              <a:rPr lang="en-US" dirty="0" smtClean="0"/>
              <a:t>.</a:t>
            </a:r>
          </a:p>
          <a:p>
            <a:endParaRPr lang="en-US" dirty="0" smtClean="0"/>
          </a:p>
          <a:p>
            <a:r>
              <a:rPr lang="en-US" b="1" dirty="0" smtClean="0"/>
              <a:t>Y</a:t>
            </a:r>
            <a:r>
              <a:rPr lang="en-US" dirty="0" smtClean="0"/>
              <a:t>et again, </a:t>
            </a:r>
            <a:r>
              <a:rPr lang="en-US" dirty="0"/>
              <a:t>in West's Revised Civil Statutes of </a:t>
            </a:r>
            <a:r>
              <a:rPr lang="en-US" b="1" dirty="0"/>
              <a:t>1977</a:t>
            </a:r>
            <a:r>
              <a:rPr lang="en-US" dirty="0"/>
              <a:t>, in </a:t>
            </a:r>
            <a:r>
              <a:rPr lang="en-US" b="1" dirty="0"/>
              <a:t>Article 7149:</a:t>
            </a:r>
            <a:r>
              <a:rPr lang="en-US" dirty="0"/>
              <a:t> "Person</a:t>
            </a:r>
            <a:r>
              <a:rPr lang="en-US" dirty="0" smtClean="0"/>
              <a:t>"-      The </a:t>
            </a:r>
            <a:r>
              <a:rPr lang="en-US" dirty="0"/>
              <a:t>term, "person" shall be construed to include firm, company or corporation. </a:t>
            </a:r>
            <a:r>
              <a:rPr lang="en-US" b="1" dirty="0"/>
              <a:t>[Acts 1925. S.B. 84.] </a:t>
            </a:r>
            <a:r>
              <a:rPr lang="en-US" dirty="0">
                <a:solidFill>
                  <a:schemeClr val="tx2"/>
                </a:solidFill>
              </a:rPr>
              <a:t>Now </a:t>
            </a:r>
            <a:r>
              <a:rPr lang="en-US" dirty="0" smtClean="0">
                <a:solidFill>
                  <a:schemeClr val="tx2"/>
                </a:solidFill>
              </a:rPr>
              <a:t>this makes  </a:t>
            </a:r>
            <a:r>
              <a:rPr lang="en-US" u="sng" dirty="0" smtClean="0">
                <a:solidFill>
                  <a:schemeClr val="tx2"/>
                </a:solidFill>
              </a:rPr>
              <a:t>over  </a:t>
            </a:r>
            <a:r>
              <a:rPr lang="en-US" b="1" u="sng" dirty="0" smtClean="0">
                <a:solidFill>
                  <a:schemeClr val="tx2"/>
                </a:solidFill>
              </a:rPr>
              <a:t>One-Hundred </a:t>
            </a:r>
            <a:r>
              <a:rPr lang="en-US" b="1" u="sng" dirty="0">
                <a:solidFill>
                  <a:schemeClr val="tx2"/>
                </a:solidFill>
              </a:rPr>
              <a:t>(100) years </a:t>
            </a:r>
            <a:r>
              <a:rPr lang="en-US" dirty="0">
                <a:solidFill>
                  <a:schemeClr val="tx2"/>
                </a:solidFill>
              </a:rPr>
              <a:t>where the term "person" means </a:t>
            </a:r>
            <a:r>
              <a:rPr lang="en-US" dirty="0" smtClean="0">
                <a:solidFill>
                  <a:schemeClr val="tx2"/>
                </a:solidFill>
              </a:rPr>
              <a:t> a </a:t>
            </a:r>
            <a:r>
              <a:rPr lang="en-US" dirty="0">
                <a:solidFill>
                  <a:schemeClr val="tx2"/>
                </a:solidFill>
              </a:rPr>
              <a:t>'firm', 'company' or 'corporation' and nothing else</a:t>
            </a:r>
            <a:r>
              <a:rPr lang="en-US" dirty="0" smtClean="0">
                <a:solidFill>
                  <a:schemeClr val="tx2"/>
                </a:solidFill>
              </a:rPr>
              <a:t>.</a:t>
            </a:r>
          </a:p>
          <a:p>
            <a:endParaRPr lang="en-US" dirty="0" smtClean="0"/>
          </a:p>
          <a:p>
            <a:r>
              <a:rPr lang="en-US" dirty="0"/>
              <a:t>In </a:t>
            </a:r>
            <a:r>
              <a:rPr lang="en-US" b="1" dirty="0"/>
              <a:t>1979</a:t>
            </a:r>
            <a:r>
              <a:rPr lang="en-US" dirty="0"/>
              <a:t>, the Sixty-Sixth Texas Legislature codified the Texas Revised Civil Statutes in different Codes. The Texas Tax Code was created in 1979. Guess what </a:t>
            </a:r>
            <a:r>
              <a:rPr lang="en-US" dirty="0" smtClean="0"/>
              <a:t>term </a:t>
            </a:r>
            <a:r>
              <a:rPr lang="en-US" dirty="0"/>
              <a:t>was </a:t>
            </a:r>
            <a:r>
              <a:rPr lang="en-US" i="1" dirty="0" smtClean="0"/>
              <a:t>omitted </a:t>
            </a:r>
            <a:r>
              <a:rPr lang="en-US" dirty="0" smtClean="0"/>
              <a:t>in </a:t>
            </a:r>
            <a:r>
              <a:rPr lang="en-US" dirty="0"/>
              <a:t>the definitions in the newly created Texas Tax Code? </a:t>
            </a:r>
            <a:r>
              <a:rPr lang="en-US" dirty="0" smtClean="0"/>
              <a:t> While the statute </a:t>
            </a:r>
            <a:r>
              <a:rPr lang="en-US" u="sng" dirty="0" smtClean="0"/>
              <a:t>has not been repealed, </a:t>
            </a:r>
            <a:r>
              <a:rPr lang="en-US" dirty="0" smtClean="0"/>
              <a:t>the definition is not in view of the normal public.</a:t>
            </a:r>
          </a:p>
          <a:p>
            <a:endParaRPr lang="en-US" dirty="0" smtClean="0"/>
          </a:p>
          <a:p>
            <a:pPr>
              <a:buFont typeface="Wingdings" pitchFamily="2" charset="2"/>
              <a:buChar char="Ø"/>
            </a:pPr>
            <a:r>
              <a:rPr lang="en-US" dirty="0" smtClean="0"/>
              <a:t>  Again, the codification of </a:t>
            </a:r>
            <a:r>
              <a:rPr lang="en-US" dirty="0" smtClean="0"/>
              <a:t> Revised Statutes </a:t>
            </a:r>
            <a:r>
              <a:rPr lang="en-US" dirty="0" smtClean="0"/>
              <a:t>at </a:t>
            </a:r>
            <a:r>
              <a:rPr lang="en-US" dirty="0" smtClean="0"/>
              <a:t>Large  </a:t>
            </a:r>
            <a:r>
              <a:rPr lang="en-US" dirty="0" smtClean="0"/>
              <a:t>must </a:t>
            </a:r>
            <a:r>
              <a:rPr lang="en-US" dirty="0" smtClean="0"/>
              <a:t>refer back to the Enacted Act where they originated, and be codified “</a:t>
            </a:r>
            <a:r>
              <a:rPr lang="en-US" i="1" dirty="0" smtClean="0"/>
              <a:t>without </a:t>
            </a:r>
            <a:r>
              <a:rPr lang="en-US" i="1" dirty="0" smtClean="0"/>
              <a:t>substantive change</a:t>
            </a:r>
            <a:r>
              <a:rPr lang="en-US" dirty="0" smtClean="0"/>
              <a:t>.”</a:t>
            </a:r>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Who is the TAXPAYER?</a:t>
            </a:r>
            <a:endParaRPr lang="en-US" dirty="0"/>
          </a:p>
        </p:txBody>
      </p:sp>
      <p:sp>
        <p:nvSpPr>
          <p:cNvPr id="3" name="Content Placeholder 2"/>
          <p:cNvSpPr>
            <a:spLocks noGrp="1"/>
          </p:cNvSpPr>
          <p:nvPr>
            <p:ph idx="1"/>
          </p:nvPr>
        </p:nvSpPr>
        <p:spPr/>
        <p:txBody>
          <a:bodyPr/>
          <a:lstStyle/>
          <a:p>
            <a:endParaRPr lang="en-US" dirty="0" smtClean="0"/>
          </a:p>
          <a:p>
            <a:r>
              <a:rPr lang="en-US" dirty="0" smtClean="0"/>
              <a:t>The term, </a:t>
            </a:r>
            <a:r>
              <a:rPr lang="en-US" b="1" i="1" dirty="0" smtClean="0"/>
              <a:t>"Taxpayer" </a:t>
            </a:r>
            <a:r>
              <a:rPr lang="en-US" dirty="0" smtClean="0"/>
              <a:t>and supported by the Texas Tax Code in Title 2, Subtitle D, Chapter 141.001 Adopted in 1967 the Multistate Tax Compact, Article II, </a:t>
            </a:r>
            <a:r>
              <a:rPr lang="en-US" i="1" dirty="0" smtClean="0"/>
              <a:t>defining the term </a:t>
            </a:r>
            <a:r>
              <a:rPr lang="en-US" b="1" i="1" dirty="0" smtClean="0"/>
              <a:t>"Taxpayer" </a:t>
            </a:r>
            <a:r>
              <a:rPr lang="en-US" dirty="0" smtClean="0"/>
              <a:t>on Page 1: 3; - " 'Taxpayer' means any corporation, partnership, firm, association, governmental unit or agency or person acting as a business entity in more than one State."</a:t>
            </a:r>
          </a:p>
          <a:p>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762000"/>
          </a:xfrm>
        </p:spPr>
        <p:txBody>
          <a:bodyPr>
            <a:normAutofit fontScale="90000"/>
          </a:bodyPr>
          <a:lstStyle/>
          <a:p>
            <a:pPr algn="ctr"/>
            <a:r>
              <a:rPr lang="en-US" dirty="0" smtClean="0"/>
              <a:t>…“located in this state”</a:t>
            </a:r>
            <a:endParaRPr lang="en-US" dirty="0"/>
          </a:p>
        </p:txBody>
      </p:sp>
      <p:sp>
        <p:nvSpPr>
          <p:cNvPr id="3" name="Content Placeholder 2"/>
          <p:cNvSpPr>
            <a:spLocks noGrp="1"/>
          </p:cNvSpPr>
          <p:nvPr>
            <p:ph idx="1"/>
          </p:nvPr>
        </p:nvSpPr>
        <p:spPr>
          <a:xfrm>
            <a:off x="457200" y="1600200"/>
            <a:ext cx="8229600" cy="4724400"/>
          </a:xfrm>
        </p:spPr>
        <p:txBody>
          <a:bodyPr>
            <a:normAutofit fontScale="92500" lnSpcReduction="10000"/>
          </a:bodyPr>
          <a:lstStyle/>
          <a:p>
            <a:r>
              <a:rPr lang="en-US" b="1" dirty="0" smtClean="0"/>
              <a:t>Texas Tax Code Title 1, Subtitle C, Ch. 11, Subchapter A  §11.01(a) &amp; (b) that Real and Tangible Personal Property: </a:t>
            </a:r>
            <a:endParaRPr lang="en-US" dirty="0" smtClean="0"/>
          </a:p>
          <a:p>
            <a:pPr>
              <a:buNone/>
            </a:pPr>
            <a:r>
              <a:rPr lang="en-US" b="1" dirty="0" smtClean="0"/>
              <a:t>(a) </a:t>
            </a:r>
            <a:r>
              <a:rPr lang="en-US" dirty="0" smtClean="0"/>
              <a:t>All real and tangible personal property 'that this state has jurisdiction to tax' is taxable </a:t>
            </a:r>
            <a:r>
              <a:rPr lang="en-US" i="1" u="sng" dirty="0" smtClean="0"/>
              <a:t>unless exempt by law</a:t>
            </a:r>
            <a:r>
              <a:rPr lang="en-US" dirty="0" smtClean="0"/>
              <a:t>; and </a:t>
            </a:r>
          </a:p>
          <a:p>
            <a:pPr>
              <a:buNone/>
            </a:pPr>
            <a:r>
              <a:rPr lang="en-US" b="1" dirty="0" smtClean="0"/>
              <a:t>(b) </a:t>
            </a:r>
            <a:r>
              <a:rPr lang="en-US" dirty="0" smtClean="0"/>
              <a:t>This state has jurisdiction to tax real property 'IF </a:t>
            </a:r>
            <a:r>
              <a:rPr lang="en-US" u="sng" dirty="0" smtClean="0"/>
              <a:t>"located in this state"</a:t>
            </a:r>
            <a:r>
              <a:rPr lang="en-US" dirty="0" smtClean="0"/>
              <a:t> </a:t>
            </a:r>
          </a:p>
          <a:p>
            <a:endParaRPr lang="en-US" dirty="0" smtClean="0"/>
          </a:p>
          <a:p>
            <a:r>
              <a:rPr lang="en-US" dirty="0" smtClean="0"/>
              <a:t>The term </a:t>
            </a:r>
            <a:r>
              <a:rPr lang="en-US" b="1" i="1" dirty="0" smtClean="0"/>
              <a:t>"located in this state" </a:t>
            </a:r>
            <a:r>
              <a:rPr lang="en-US" dirty="0" smtClean="0"/>
              <a:t>was defined in </a:t>
            </a:r>
            <a:r>
              <a:rPr lang="en-US" b="1" i="1" dirty="0" smtClean="0"/>
              <a:t>City of Houston v. Morgan Guarantee</a:t>
            </a:r>
            <a:r>
              <a:rPr lang="en-US" dirty="0" smtClean="0"/>
              <a:t>; South Western Reporter, Second Series, Volume 666 S.W. 2d, Page 3 &amp; Page 11 - 1984 that § 11.02 of the Texas Tax Code to mean ‘doing business in this state </a:t>
            </a:r>
            <a:r>
              <a:rPr lang="en-US" i="1" u="sng" dirty="0" smtClean="0"/>
              <a:t>and</a:t>
            </a:r>
            <a:r>
              <a:rPr lang="en-US" i="1" dirty="0" smtClean="0"/>
              <a:t> </a:t>
            </a:r>
            <a:r>
              <a:rPr lang="en-US" dirty="0" smtClean="0"/>
              <a:t>being domiciled in Texas’.</a:t>
            </a:r>
          </a:p>
          <a:p>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685800"/>
          </a:xfrm>
        </p:spPr>
        <p:txBody>
          <a:bodyPr>
            <a:normAutofit fontScale="90000"/>
          </a:bodyPr>
          <a:lstStyle/>
          <a:p>
            <a:pPr algn="ctr"/>
            <a:r>
              <a:rPr lang="en-US" dirty="0" smtClean="0"/>
              <a:t>Review:</a:t>
            </a:r>
            <a:endParaRPr lang="en-US" dirty="0"/>
          </a:p>
        </p:txBody>
      </p:sp>
      <p:sp>
        <p:nvSpPr>
          <p:cNvPr id="3" name="Content Placeholder 2"/>
          <p:cNvSpPr>
            <a:spLocks noGrp="1"/>
          </p:cNvSpPr>
          <p:nvPr>
            <p:ph idx="1"/>
          </p:nvPr>
        </p:nvSpPr>
        <p:spPr>
          <a:xfrm>
            <a:off x="457200" y="1143000"/>
            <a:ext cx="8229600" cy="5181600"/>
          </a:xfrm>
        </p:spPr>
        <p:txBody>
          <a:bodyPr>
            <a:normAutofit fontScale="85000" lnSpcReduction="10000"/>
          </a:bodyPr>
          <a:lstStyle/>
          <a:p>
            <a:pPr>
              <a:buNone/>
            </a:pPr>
            <a:r>
              <a:rPr lang="en-US" dirty="0" smtClean="0"/>
              <a:t>To Review:</a:t>
            </a:r>
          </a:p>
          <a:p>
            <a:r>
              <a:rPr lang="en-US" dirty="0" smtClean="0"/>
              <a:t>This land was ceded, relinquished of </a:t>
            </a:r>
            <a:r>
              <a:rPr lang="en-US" u="sng" dirty="0" smtClean="0"/>
              <a:t>all right and title </a:t>
            </a:r>
            <a:r>
              <a:rPr lang="en-US" dirty="0" smtClean="0"/>
              <a:t>in and to land heretofore possessed by the Republic, and the President issued Letters Patent for the SAME to John P. Borden, his heirs and ASSIGNS, FOREVER, without any </a:t>
            </a:r>
            <a:r>
              <a:rPr lang="en-US" dirty="0" smtClean="0"/>
              <a:t>reservations, exceptions </a:t>
            </a:r>
            <a:r>
              <a:rPr lang="en-US" dirty="0" smtClean="0"/>
              <a:t>or restrictions stipulated on </a:t>
            </a:r>
            <a:r>
              <a:rPr lang="en-US" dirty="0" smtClean="0"/>
              <a:t>executed contract</a:t>
            </a:r>
            <a:r>
              <a:rPr lang="en-US" dirty="0" smtClean="0"/>
              <a:t>.</a:t>
            </a:r>
          </a:p>
          <a:p>
            <a:pPr>
              <a:buNone/>
            </a:pPr>
            <a:endParaRPr lang="en-US" sz="1100" dirty="0" smtClean="0"/>
          </a:p>
          <a:p>
            <a:r>
              <a:rPr lang="en-US" dirty="0" smtClean="0"/>
              <a:t>The Appraisal District, nor the STATE OF TEXAS were  parties to the executory contract, thus have no required Privity to challenge exclusive supreme Title to this land.</a:t>
            </a:r>
          </a:p>
          <a:p>
            <a:pPr>
              <a:buNone/>
            </a:pPr>
            <a:endParaRPr lang="en-US" sz="1100" dirty="0" smtClean="0"/>
          </a:p>
          <a:p>
            <a:r>
              <a:rPr lang="en-US" dirty="0" smtClean="0"/>
              <a:t>The</a:t>
            </a:r>
            <a:r>
              <a:rPr lang="en-US" dirty="0" smtClean="0">
                <a:solidFill>
                  <a:srgbClr val="C00000"/>
                </a:solidFill>
              </a:rPr>
              <a:t> </a:t>
            </a:r>
            <a:r>
              <a:rPr lang="en-US" dirty="0" smtClean="0"/>
              <a:t>laws in force on the DATE the certificate was issued, the DATE of the survey, and/or the Date  the Land grant/patent being executed- are  the laws that govern the land. These Dates dictate and govern the land- pursuant to the laws were in force when contract was executed, and only they are what’s relevant pursuant to the Relation Back Doctrine theory.</a:t>
            </a:r>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838200"/>
            <a:ext cx="7086600" cy="5493812"/>
          </a:xfrm>
          <a:prstGeom prst="rect">
            <a:avLst/>
          </a:prstGeom>
          <a:noFill/>
        </p:spPr>
        <p:txBody>
          <a:bodyPr wrap="square" rtlCol="0">
            <a:spAutoFit/>
          </a:bodyPr>
          <a:lstStyle/>
          <a:p>
            <a:pPr algn="ctr">
              <a:spcBef>
                <a:spcPct val="0"/>
              </a:spcBef>
            </a:pPr>
            <a:r>
              <a:rPr lang="en-US" sz="4500" dirty="0">
                <a:solidFill>
                  <a:schemeClr val="tx2"/>
                </a:solidFill>
                <a:latin typeface="+mj-lt"/>
                <a:ea typeface="+mj-ea"/>
                <a:cs typeface="+mj-cs"/>
              </a:rPr>
              <a:t>Review Continued:</a:t>
            </a:r>
          </a:p>
          <a:p>
            <a:r>
              <a:rPr lang="en-US" dirty="0" smtClean="0"/>
              <a:t>See for Reference:</a:t>
            </a:r>
          </a:p>
          <a:p>
            <a:endParaRPr lang="en-US" sz="1100" dirty="0"/>
          </a:p>
          <a:p>
            <a:r>
              <a:rPr lang="en-US" dirty="0" smtClean="0"/>
              <a:t>Texas </a:t>
            </a:r>
            <a:r>
              <a:rPr lang="en-US" dirty="0"/>
              <a:t>Property Code, Title 3. - Public Records, Ch. 12. - Recording Of 	Instruments, § 12.006.. Grant From Government. </a:t>
            </a:r>
          </a:p>
          <a:p>
            <a:r>
              <a:rPr lang="en-US" dirty="0">
                <a:solidFill>
                  <a:schemeClr val="tx2"/>
                </a:solidFill>
              </a:rPr>
              <a:t>A grant from this state or the United States that is </a:t>
            </a:r>
            <a:r>
              <a:rPr lang="en-US" i="1" u="sng" dirty="0">
                <a:solidFill>
                  <a:schemeClr val="tx2"/>
                </a:solidFill>
              </a:rPr>
              <a:t>executed and authenticated under the law in effect at the time the grant is made</a:t>
            </a:r>
            <a:r>
              <a:rPr lang="en-US" dirty="0">
                <a:solidFill>
                  <a:schemeClr val="tx2"/>
                </a:solidFill>
              </a:rPr>
              <a:t> </a:t>
            </a:r>
            <a:r>
              <a:rPr lang="en-US" dirty="0"/>
              <a:t>may be recorded without further acknowledgement or proof. </a:t>
            </a:r>
            <a:endParaRPr lang="en-US" dirty="0" smtClean="0"/>
          </a:p>
          <a:p>
            <a:r>
              <a:rPr lang="en-US" dirty="0" smtClean="0"/>
              <a:t>Acts </a:t>
            </a:r>
            <a:r>
              <a:rPr lang="en-US" dirty="0"/>
              <a:t>1983, 68th Leg., p. 3491, </a:t>
            </a:r>
            <a:r>
              <a:rPr lang="en-US" dirty="0" err="1"/>
              <a:t>ch</a:t>
            </a:r>
            <a:r>
              <a:rPr lang="en-US" dirty="0"/>
              <a:t>. 576, Sec. 1, eff. Jan. 1, 1984. </a:t>
            </a:r>
            <a:endParaRPr lang="en-US" dirty="0" smtClean="0"/>
          </a:p>
          <a:p>
            <a:endParaRPr lang="en-US" dirty="0"/>
          </a:p>
          <a:p>
            <a:r>
              <a:rPr lang="en-US" dirty="0"/>
              <a:t>Local Government Code, Title 2, Subtitle D, Ch. 51, Subchapter E, § 51.073.. Adoption Of Charter Does Not Affect Rights And Claims.</a:t>
            </a:r>
          </a:p>
          <a:p>
            <a:r>
              <a:rPr lang="en-US" dirty="0">
                <a:solidFill>
                  <a:schemeClr val="tx2"/>
                </a:solidFill>
              </a:rPr>
              <a:t>The adoption or amendment of the municipality's charter does not affect any previously existing property, action, right of action, claim, or demand involving the municipality. A right of action, claim, or demand may be asserted as fully as though the adoption or amendment of the charter had not occurred. </a:t>
            </a:r>
            <a:endParaRPr lang="en-US" dirty="0" smtClean="0">
              <a:solidFill>
                <a:schemeClr val="tx2"/>
              </a:solidFill>
            </a:endParaRPr>
          </a:p>
          <a:p>
            <a:r>
              <a:rPr lang="en-US" dirty="0" smtClean="0"/>
              <a:t>Acts </a:t>
            </a:r>
            <a:r>
              <a:rPr lang="en-US" dirty="0"/>
              <a:t>1987, 70th Leg., </a:t>
            </a:r>
            <a:r>
              <a:rPr lang="en-US" dirty="0" err="1"/>
              <a:t>ch</a:t>
            </a:r>
            <a:r>
              <a:rPr lang="en-US" dirty="0"/>
              <a:t>. 149, Sec. 1, eff. Sept. 1, 1987. </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normAutofit fontScale="90000"/>
          </a:bodyPr>
          <a:lstStyle/>
          <a:p>
            <a:pPr algn="ctr"/>
            <a:r>
              <a:rPr lang="en-US" dirty="0" smtClean="0"/>
              <a:t>Review, Summarized:</a:t>
            </a:r>
            <a:endParaRPr lang="en-US" dirty="0"/>
          </a:p>
        </p:txBody>
      </p:sp>
      <p:sp>
        <p:nvSpPr>
          <p:cNvPr id="3" name="Content Placeholder 2"/>
          <p:cNvSpPr>
            <a:spLocks noGrp="1"/>
          </p:cNvSpPr>
          <p:nvPr>
            <p:ph idx="1"/>
          </p:nvPr>
        </p:nvSpPr>
        <p:spPr>
          <a:xfrm>
            <a:off x="457200" y="1295400"/>
            <a:ext cx="8305800" cy="5181600"/>
          </a:xfrm>
        </p:spPr>
        <p:txBody>
          <a:bodyPr>
            <a:normAutofit fontScale="85000" lnSpcReduction="20000"/>
          </a:bodyPr>
          <a:lstStyle/>
          <a:p>
            <a:pPr lvl="0"/>
            <a:r>
              <a:rPr lang="en-US" dirty="0" smtClean="0"/>
              <a:t> Taxable Situs only applies over legal entities and commercial properties, created by the state. </a:t>
            </a:r>
          </a:p>
          <a:p>
            <a:pPr lvl="0">
              <a:buNone/>
            </a:pPr>
            <a:endParaRPr lang="en-US" sz="1400" dirty="0" smtClean="0"/>
          </a:p>
          <a:p>
            <a:r>
              <a:rPr lang="en-US" dirty="0" smtClean="0"/>
              <a:t>All Property is taxable in Austin County; </a:t>
            </a:r>
            <a:r>
              <a:rPr lang="en-US" i="1" u="sng" dirty="0" smtClean="0"/>
              <a:t>But For</a:t>
            </a:r>
            <a:r>
              <a:rPr lang="en-US" i="1" dirty="0" smtClean="0"/>
              <a:t> </a:t>
            </a:r>
            <a:r>
              <a:rPr lang="en-US" dirty="0" smtClean="0"/>
              <a:t> Private land owned by private men and women possessing no taxable benefit, nor created by the government; thereby having no taxable situs.</a:t>
            </a:r>
          </a:p>
          <a:p>
            <a:pPr lvl="1">
              <a:buNone/>
            </a:pPr>
            <a:r>
              <a:rPr lang="en-US" dirty="0" smtClean="0"/>
              <a:t>   *</a:t>
            </a:r>
            <a:r>
              <a:rPr lang="en-US" sz="1300" dirty="0" smtClean="0"/>
              <a:t>See Enacting Statute: </a:t>
            </a:r>
            <a:r>
              <a:rPr lang="en-US" sz="1200" dirty="0" smtClean="0"/>
              <a:t>Fifteenth Texas Legislature </a:t>
            </a:r>
            <a:r>
              <a:rPr lang="en-US" sz="1200" b="1" u="sng" dirty="0" smtClean="0"/>
              <a:t>August 21, 1876  </a:t>
            </a:r>
            <a:r>
              <a:rPr lang="en-US" sz="1200" dirty="0" smtClean="0"/>
              <a:t>created an ACT under the </a:t>
            </a:r>
            <a:r>
              <a:rPr lang="en-US" sz="1200" b="1" dirty="0" smtClean="0"/>
              <a:t>General Laws of Texas, Chapter 157</a:t>
            </a:r>
            <a:r>
              <a:rPr lang="en-US" sz="1200" dirty="0" smtClean="0"/>
              <a:t> by the name of "An Act defining what money and property is subject to taxation or exemption, and the mode of listing the same". </a:t>
            </a:r>
            <a:r>
              <a:rPr lang="en-US" sz="1300" dirty="0" smtClean="0"/>
              <a:t> This is where  Codification with No Substantive Change comes in.  Statutes at Large are created by Congress.  Codification does not change the LAW, nor the Law maker’s INTENT.</a:t>
            </a:r>
            <a:endParaRPr lang="en-US" dirty="0" smtClean="0"/>
          </a:p>
          <a:p>
            <a:pPr lvl="0">
              <a:buNone/>
            </a:pPr>
            <a:r>
              <a:rPr lang="en-US" dirty="0" smtClean="0"/>
              <a:t>	Taxable Situs does not apply to Private Land severed and relinquished of All Right and Title  by the President of the Republic of Texas for land granted by Land Patent to a private man, his heirs and Assigns, Forever, having stipulated no reservations nor restrictions on this 1</a:t>
            </a:r>
            <a:r>
              <a:rPr lang="en-US" u="sng" baseline="30000" dirty="0" smtClean="0"/>
              <a:t>st</a:t>
            </a:r>
            <a:r>
              <a:rPr lang="en-US" dirty="0" smtClean="0"/>
              <a:t> Class Headright.  The State of Texas has no jurisdiction over the private property, short of committing a crime.  We are not legal entities.  We are natural  born flesh and blood Man and Woman endowed by God with unalienable rights.   We are not creatures of statute.  </a:t>
            </a:r>
          </a:p>
          <a:p>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You may ask, Are the Laws from the Republic of Texas </a:t>
            </a:r>
            <a:r>
              <a:rPr lang="en-US" i="1" dirty="0" smtClean="0"/>
              <a:t>still</a:t>
            </a:r>
            <a:r>
              <a:rPr lang="en-US" dirty="0" smtClean="0"/>
              <a:t> </a:t>
            </a:r>
            <a:r>
              <a:rPr lang="en-US" dirty="0" smtClean="0"/>
              <a:t>in force?</a:t>
            </a:r>
            <a:endParaRPr lang="en-US" dirty="0"/>
          </a:p>
        </p:txBody>
      </p:sp>
      <p:sp>
        <p:nvSpPr>
          <p:cNvPr id="5" name="Content Placeholder 4"/>
          <p:cNvSpPr>
            <a:spLocks noGrp="1"/>
          </p:cNvSpPr>
          <p:nvPr>
            <p:ph idx="1"/>
          </p:nvPr>
        </p:nvSpPr>
        <p:spPr/>
        <p:txBody>
          <a:bodyPr/>
          <a:lstStyle/>
          <a:p>
            <a:r>
              <a:rPr lang="en-US" sz="2800" b="1" dirty="0" smtClean="0"/>
              <a:t>Texas Rules of Civil Procedure:</a:t>
            </a:r>
          </a:p>
          <a:p>
            <a:pPr>
              <a:buNone/>
            </a:pPr>
            <a:r>
              <a:rPr lang="en-US" sz="2800" b="1" dirty="0" smtClean="0"/>
              <a:t>	RULE </a:t>
            </a:r>
            <a:r>
              <a:rPr lang="en-US" sz="2800" b="1" dirty="0" smtClean="0"/>
              <a:t>53. SPECIAL ACT OR LAW</a:t>
            </a:r>
          </a:p>
          <a:p>
            <a:pPr>
              <a:buNone/>
            </a:pPr>
            <a:r>
              <a:rPr lang="en-US" sz="2800" dirty="0" smtClean="0"/>
              <a:t>	A </a:t>
            </a:r>
            <a:r>
              <a:rPr lang="en-US" sz="2800" dirty="0" smtClean="0"/>
              <a:t>pleading founded wholly or in part on any private or special act or law of this State or of the Republic of Texas need only recite the title thereof, the date of its approval, and set out in substance so much of such act or laws as may be pertinent to the cause of action or defense. </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838200"/>
            <a:ext cx="7620000" cy="5632311"/>
          </a:xfrm>
          <a:prstGeom prst="rect">
            <a:avLst/>
          </a:prstGeom>
          <a:noFill/>
        </p:spPr>
        <p:txBody>
          <a:bodyPr wrap="square" rtlCol="0">
            <a:spAutoFit/>
          </a:bodyPr>
          <a:lstStyle/>
          <a:p>
            <a:r>
              <a:rPr lang="en-US" sz="2000" b="1" dirty="0" smtClean="0"/>
              <a:t>Corpus Juris Secundum v. 73B (2015) Public Lands  </a:t>
            </a:r>
            <a:r>
              <a:rPr lang="en-US" b="1" dirty="0" smtClean="0"/>
              <a:t>§245 : Property and rights included</a:t>
            </a:r>
            <a:endParaRPr lang="en-US" dirty="0" smtClean="0"/>
          </a:p>
          <a:p>
            <a:r>
              <a:rPr lang="en-US" dirty="0" smtClean="0"/>
              <a:t>   In general</a:t>
            </a:r>
            <a:r>
              <a:rPr lang="en-US" dirty="0" smtClean="0">
                <a:solidFill>
                  <a:schemeClr val="tx2"/>
                </a:solidFill>
              </a:rPr>
              <a:t>, the land granted must be ascertained from the description in the patent,  </a:t>
            </a:r>
            <a:r>
              <a:rPr lang="en-US" baseline="30000" dirty="0" smtClean="0">
                <a:solidFill>
                  <a:schemeClr val="tx2"/>
                </a:solidFill>
              </a:rPr>
              <a:t>1</a:t>
            </a:r>
            <a:r>
              <a:rPr lang="en-US" dirty="0" smtClean="0">
                <a:solidFill>
                  <a:schemeClr val="tx2"/>
                </a:solidFill>
              </a:rPr>
              <a:t>  as construed in the light of the apparent intent of the government, </a:t>
            </a:r>
            <a:r>
              <a:rPr lang="en-US" baseline="30000" dirty="0" smtClean="0">
                <a:solidFill>
                  <a:schemeClr val="tx2"/>
                </a:solidFill>
              </a:rPr>
              <a:t>2</a:t>
            </a:r>
            <a:r>
              <a:rPr lang="en-US" dirty="0" smtClean="0">
                <a:solidFill>
                  <a:schemeClr val="tx2"/>
                </a:solidFill>
              </a:rPr>
              <a:t>   and grants only such property interests as the government, as the grantor, possesses. </a:t>
            </a:r>
            <a:r>
              <a:rPr lang="en-US" dirty="0" smtClean="0"/>
              <a:t> </a:t>
            </a:r>
            <a:r>
              <a:rPr lang="en-US" baseline="30000" dirty="0" smtClean="0"/>
              <a:t>3</a:t>
            </a:r>
            <a:r>
              <a:rPr lang="en-US" dirty="0" smtClean="0"/>
              <a:t>   The property explicitly conveyed in the patent is what passes under the patent, </a:t>
            </a:r>
            <a:r>
              <a:rPr lang="en-US" baseline="30000" dirty="0" smtClean="0"/>
              <a:t>4</a:t>
            </a:r>
            <a:r>
              <a:rPr lang="en-US" dirty="0" smtClean="0"/>
              <a:t>  and </a:t>
            </a:r>
            <a:r>
              <a:rPr lang="en-US" dirty="0" smtClean="0">
                <a:solidFill>
                  <a:schemeClr val="tx2"/>
                </a:solidFill>
              </a:rPr>
              <a:t>nothing passes by implication. </a:t>
            </a:r>
            <a:r>
              <a:rPr lang="en-US" baseline="30000" dirty="0" smtClean="0"/>
              <a:t>5 </a:t>
            </a:r>
            <a:r>
              <a:rPr lang="en-US" dirty="0" smtClean="0"/>
              <a:t>  </a:t>
            </a:r>
            <a:r>
              <a:rPr lang="en-US" dirty="0" smtClean="0">
                <a:solidFill>
                  <a:schemeClr val="tx2"/>
                </a:solidFill>
              </a:rPr>
              <a:t>A patent without any reservations or exceptions passes to the patentee everything in anywise connected with the soil, forming any portion of its bed or fixed to its surface, to the extent that the government has ownership and power of disposal. </a:t>
            </a:r>
            <a:r>
              <a:rPr lang="en-US" baseline="30000" dirty="0" smtClean="0"/>
              <a:t>6</a:t>
            </a:r>
            <a:r>
              <a:rPr lang="en-US" dirty="0" smtClean="0"/>
              <a:t>  On the other hand, a patent reserving certain minerals grants all rights in the land which are not reserved. </a:t>
            </a:r>
            <a:r>
              <a:rPr lang="en-US" baseline="30000" dirty="0" smtClean="0"/>
              <a:t>7</a:t>
            </a:r>
            <a:endParaRPr lang="en-US" dirty="0" smtClean="0"/>
          </a:p>
          <a:p>
            <a:r>
              <a:rPr lang="en-US" dirty="0" smtClean="0"/>
              <a:t>Usually, a patent conveys title to all the land within the established boundaries shown by the official map of the government survey to which the patent has reference </a:t>
            </a:r>
            <a:r>
              <a:rPr lang="en-US" baseline="30000" dirty="0"/>
              <a:t>8</a:t>
            </a:r>
            <a:r>
              <a:rPr lang="en-US" dirty="0" smtClean="0"/>
              <a:t>  and </a:t>
            </a:r>
            <a:r>
              <a:rPr lang="en-US" b="1" i="1" u="sng" dirty="0" smtClean="0">
                <a:solidFill>
                  <a:schemeClr val="tx2"/>
                </a:solidFill>
              </a:rPr>
              <a:t>passes title of the United States to land </a:t>
            </a:r>
            <a:r>
              <a:rPr lang="en-US" b="1" i="1" u="dbl" dirty="0" smtClean="0">
                <a:solidFill>
                  <a:schemeClr val="tx2"/>
                </a:solidFill>
              </a:rPr>
              <a:t>not only as it was at the time of the survey but also as it was at the date of the patent. </a:t>
            </a:r>
            <a:r>
              <a:rPr lang="en-US" baseline="30000" dirty="0" smtClean="0"/>
              <a:t>9 </a:t>
            </a:r>
            <a:r>
              <a:rPr lang="en-US" dirty="0" smtClean="0"/>
              <a:t>Unsurveyed lands of the United States are not legally existing "public lands" for purposes of a patent and thus are not conveyed by a patent. </a:t>
            </a:r>
            <a:r>
              <a:rPr lang="en-US" baseline="30000" dirty="0" smtClean="0"/>
              <a:t>10</a:t>
            </a:r>
            <a:endParaRPr lang="en-US" dirty="0" smtClean="0"/>
          </a:p>
          <a:p>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1524000"/>
            <a:ext cx="7239000" cy="2862322"/>
          </a:xfrm>
          <a:prstGeom prst="rect">
            <a:avLst/>
          </a:prstGeom>
          <a:noFill/>
        </p:spPr>
        <p:txBody>
          <a:bodyPr wrap="square" rtlCol="0">
            <a:spAutoFit/>
          </a:bodyPr>
          <a:lstStyle/>
          <a:p>
            <a:r>
              <a:rPr lang="en-US" b="1" dirty="0" smtClean="0"/>
              <a:t>Sec. 41.42.  PROTEST OF SITUS.</a:t>
            </a:r>
            <a:r>
              <a:rPr lang="en-US" dirty="0" smtClean="0"/>
              <a:t>  </a:t>
            </a:r>
          </a:p>
          <a:p>
            <a:r>
              <a:rPr lang="en-US" dirty="0" smtClean="0"/>
              <a:t/>
            </a:r>
            <a:br>
              <a:rPr lang="en-US" dirty="0" smtClean="0"/>
            </a:br>
            <a:r>
              <a:rPr lang="en-US" dirty="0" smtClean="0"/>
              <a:t>A protest against the inclusion of property on the appraisal records </a:t>
            </a:r>
            <a:br>
              <a:rPr lang="en-US" dirty="0" smtClean="0"/>
            </a:br>
            <a:r>
              <a:rPr lang="en-US" dirty="0" smtClean="0"/>
              <a:t>for an appraisal district on the ground that the property does not </a:t>
            </a:r>
            <a:br>
              <a:rPr lang="en-US" dirty="0" smtClean="0"/>
            </a:br>
            <a:r>
              <a:rPr lang="en-US" dirty="0" smtClean="0"/>
              <a:t>have taxable situs in that district  - shall be determined </a:t>
            </a:r>
            <a:r>
              <a:rPr lang="en-US" b="1" i="1" dirty="0"/>
              <a:t>in</a:t>
            </a:r>
            <a:r>
              <a:rPr lang="en-US" dirty="0" smtClean="0"/>
              <a:t> </a:t>
            </a:r>
            <a:r>
              <a:rPr lang="en-US" b="1" i="1" dirty="0"/>
              <a:t>favor</a:t>
            </a:r>
            <a:r>
              <a:rPr lang="en-US" dirty="0" smtClean="0"/>
              <a:t> </a:t>
            </a:r>
            <a:r>
              <a:rPr lang="en-US" b="1" i="1" dirty="0" smtClean="0"/>
              <a:t>of</a:t>
            </a:r>
            <a:r>
              <a:rPr lang="en-US" dirty="0" smtClean="0"/>
              <a:t> the protesting party </a:t>
            </a:r>
            <a:r>
              <a:rPr lang="en-US" b="1" i="1" dirty="0" smtClean="0"/>
              <a:t>if </a:t>
            </a:r>
            <a:r>
              <a:rPr lang="en-US" dirty="0" smtClean="0"/>
              <a:t>he establishes that the property is subject to appraisal by another district </a:t>
            </a:r>
            <a:r>
              <a:rPr lang="en-US" b="1" i="1" u="sng" dirty="0" smtClean="0"/>
              <a:t>OR</a:t>
            </a:r>
            <a:r>
              <a:rPr lang="en-US" dirty="0" smtClean="0"/>
              <a:t>  </a:t>
            </a:r>
            <a:r>
              <a:rPr lang="en-US" b="1" u="sng" dirty="0" smtClean="0">
                <a:solidFill>
                  <a:schemeClr val="tx2"/>
                </a:solidFill>
              </a:rPr>
              <a:t>that the property is not taxable in this state. </a:t>
            </a:r>
            <a:r>
              <a:rPr lang="en-US" dirty="0" smtClean="0"/>
              <a:t> The chief appraiser of a district in which the property owner prevails in a protest of situs shall notify the appraisal office of the district in which the property owner has established situs.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The 1845 Texas Constitution’s Ordinance</a:t>
            </a:r>
            <a:endParaRPr lang="en-US" dirty="0"/>
          </a:p>
        </p:txBody>
      </p:sp>
      <p:sp>
        <p:nvSpPr>
          <p:cNvPr id="3" name="Content Placeholder 2"/>
          <p:cNvSpPr>
            <a:spLocks noGrp="1"/>
          </p:cNvSpPr>
          <p:nvPr>
            <p:ph idx="1"/>
          </p:nvPr>
        </p:nvSpPr>
        <p:spPr/>
        <p:txBody>
          <a:bodyPr/>
          <a:lstStyle/>
          <a:p>
            <a:r>
              <a:rPr lang="en-US" dirty="0" smtClean="0"/>
              <a:t>The 1845 Texas Constitution had a section at the </a:t>
            </a:r>
            <a:r>
              <a:rPr lang="en-US" smtClean="0"/>
              <a:t>bottom </a:t>
            </a:r>
            <a:r>
              <a:rPr lang="en-US" smtClean="0"/>
              <a:t>called </a:t>
            </a:r>
            <a:r>
              <a:rPr lang="en-US" dirty="0" smtClean="0"/>
              <a:t>“An Ordinance</a:t>
            </a:r>
            <a:r>
              <a:rPr lang="en-US" dirty="0" smtClean="0"/>
              <a:t>” which confirm these patents and grants </a:t>
            </a:r>
            <a:r>
              <a:rPr lang="en-US" u="sng" dirty="0" smtClean="0"/>
              <a:t>are in fact  Contracts.  </a:t>
            </a:r>
          </a:p>
          <a:p>
            <a:pPr>
              <a:buNone/>
            </a:pPr>
            <a:endParaRPr lang="en-US" u="sng" dirty="0" smtClean="0"/>
          </a:p>
          <a:p>
            <a:r>
              <a:rPr lang="en-US" i="1" dirty="0" smtClean="0"/>
              <a:t>“</a:t>
            </a:r>
            <a:r>
              <a:rPr lang="en-US" i="1" dirty="0" smtClean="0"/>
              <a:t>Constitution </a:t>
            </a:r>
            <a:r>
              <a:rPr lang="en-US" i="1" dirty="0" smtClean="0"/>
              <a:t>of the State of Texas; an Ordinance in Relation to Colonization </a:t>
            </a:r>
            <a:r>
              <a:rPr lang="en-US" b="1" i="1" dirty="0" smtClean="0"/>
              <a:t>Contracts</a:t>
            </a:r>
            <a:r>
              <a:rPr lang="en-US" i="1" dirty="0" smtClean="0"/>
              <a:t>; an Ordinance Assenting to the Proposals of the United States' Congress for the Annexation of </a:t>
            </a:r>
            <a:r>
              <a:rPr lang="en-US" i="1" dirty="0" smtClean="0"/>
              <a:t>Texas”</a:t>
            </a:r>
            <a:r>
              <a:rPr lang="en-US" dirty="0" smtClean="0"/>
              <a:t> </a:t>
            </a:r>
            <a:r>
              <a:rPr lang="en-US" dirty="0" smtClean="0"/>
              <a:t>Houston: Printed at the Telegraph Office, 1845. Streeter 665.</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219200"/>
          </a:xfrm>
        </p:spPr>
        <p:txBody>
          <a:bodyPr>
            <a:normAutofit fontScale="90000"/>
          </a:bodyPr>
          <a:lstStyle/>
          <a:p>
            <a:pPr algn="ctr"/>
            <a:r>
              <a:rPr lang="en-US" dirty="0" smtClean="0"/>
              <a:t>Consider </a:t>
            </a:r>
            <a:r>
              <a:rPr lang="en-US" dirty="0" smtClean="0"/>
              <a:t>this particular</a:t>
            </a:r>
            <a:r>
              <a:rPr lang="en-US" dirty="0" smtClean="0"/>
              <a:t/>
            </a:r>
            <a:br>
              <a:rPr lang="en-US" dirty="0" smtClean="0"/>
            </a:br>
            <a:r>
              <a:rPr lang="en-US" dirty="0" smtClean="0"/>
              <a:t>Republic of Texas Patent:</a:t>
            </a:r>
            <a:endParaRPr lang="en-US" dirty="0"/>
          </a:p>
        </p:txBody>
      </p:sp>
      <p:sp>
        <p:nvSpPr>
          <p:cNvPr id="3" name="Content Placeholder 2"/>
          <p:cNvSpPr>
            <a:spLocks noGrp="1"/>
          </p:cNvSpPr>
          <p:nvPr>
            <p:ph idx="1"/>
          </p:nvPr>
        </p:nvSpPr>
        <p:spPr>
          <a:xfrm>
            <a:off x="457200" y="1828800"/>
            <a:ext cx="8229600" cy="4572000"/>
          </a:xfrm>
        </p:spPr>
        <p:txBody>
          <a:bodyPr>
            <a:normAutofit fontScale="55000" lnSpcReduction="20000"/>
          </a:bodyPr>
          <a:lstStyle/>
          <a:p>
            <a:pPr>
              <a:buNone/>
            </a:pPr>
            <a:endParaRPr lang="en-US" sz="2800" b="1" dirty="0" smtClean="0"/>
          </a:p>
          <a:p>
            <a:pPr>
              <a:buNone/>
            </a:pPr>
            <a:r>
              <a:rPr lang="en-US" sz="2800" b="1" dirty="0" smtClean="0"/>
              <a:t>In the Name of the Republic of Texas</a:t>
            </a:r>
          </a:p>
          <a:p>
            <a:pPr>
              <a:buNone/>
            </a:pPr>
            <a:r>
              <a:rPr lang="en-US" sz="2800" dirty="0" smtClean="0"/>
              <a:t> </a:t>
            </a:r>
          </a:p>
          <a:p>
            <a:pPr>
              <a:buNone/>
            </a:pPr>
            <a:r>
              <a:rPr lang="en-US" sz="2800" dirty="0" smtClean="0"/>
              <a:t>	To all to whom these presents shall come , know ye I, </a:t>
            </a:r>
            <a:r>
              <a:rPr lang="en-US" sz="2800" dirty="0" smtClean="0">
                <a:solidFill>
                  <a:schemeClr val="tx2"/>
                </a:solidFill>
              </a:rPr>
              <a:t>Anson Jones, President of the Republic of aforesaid, </a:t>
            </a:r>
            <a:r>
              <a:rPr lang="en-US" sz="2800" u="sng" dirty="0" smtClean="0">
                <a:solidFill>
                  <a:schemeClr val="tx2"/>
                </a:solidFill>
              </a:rPr>
              <a:t>by virtue of the power vested to me by Law</a:t>
            </a:r>
            <a:r>
              <a:rPr lang="en-US" sz="2800" dirty="0" smtClean="0">
                <a:solidFill>
                  <a:schemeClr val="tx2"/>
                </a:solidFill>
              </a:rPr>
              <a:t>, and </a:t>
            </a:r>
            <a:r>
              <a:rPr lang="en-US" sz="2800" u="sng" dirty="0" smtClean="0">
                <a:solidFill>
                  <a:schemeClr val="tx2"/>
                </a:solidFill>
              </a:rPr>
              <a:t>in accordance with the Statutes of said Republic </a:t>
            </a:r>
            <a:r>
              <a:rPr lang="en-US" sz="2800" dirty="0" smtClean="0">
                <a:solidFill>
                  <a:schemeClr val="tx2"/>
                </a:solidFill>
              </a:rPr>
              <a:t>in such case made and provided, </a:t>
            </a:r>
            <a:r>
              <a:rPr lang="en-US" sz="2800" dirty="0" smtClean="0"/>
              <a:t>do by these presents Grant to John P. Borden, his heirs or </a:t>
            </a:r>
            <a:r>
              <a:rPr lang="en-US" sz="2800" b="1" dirty="0" smtClean="0">
                <a:solidFill>
                  <a:schemeClr val="tx2"/>
                </a:solidFill>
              </a:rPr>
              <a:t>assigns</a:t>
            </a:r>
            <a:r>
              <a:rPr lang="en-US" sz="2800" dirty="0" smtClean="0">
                <a:solidFill>
                  <a:schemeClr val="tx2"/>
                </a:solidFill>
              </a:rPr>
              <a:t> Forever, </a:t>
            </a:r>
            <a:r>
              <a:rPr lang="en-US" sz="2800" dirty="0" smtClean="0"/>
              <a:t>Thirteen Labors of Land, situated and described as follows:    In Austin County, on the West side of the Brazos River, Six miles below San Felipe,  beginning at a mound in the west line of a survey for S. F. Austin North  &lt;survey snip&gt; the place of the beginning.  </a:t>
            </a:r>
            <a:r>
              <a:rPr lang="en-US" sz="2800" dirty="0" smtClean="0">
                <a:solidFill>
                  <a:schemeClr val="tx2"/>
                </a:solidFill>
              </a:rPr>
              <a:t>Hereby </a:t>
            </a:r>
            <a:r>
              <a:rPr lang="en-US" sz="2800" u="sng" dirty="0" smtClean="0">
                <a:solidFill>
                  <a:schemeClr val="tx2"/>
                </a:solidFill>
              </a:rPr>
              <a:t>relinquishing</a:t>
            </a:r>
            <a:r>
              <a:rPr lang="en-US" sz="2800" dirty="0" smtClean="0">
                <a:solidFill>
                  <a:schemeClr val="tx2"/>
                </a:solidFill>
              </a:rPr>
              <a:t> to him the said John P. Borden and his heirs and </a:t>
            </a:r>
            <a:r>
              <a:rPr lang="en-US" sz="2800" u="sng" dirty="0" smtClean="0">
                <a:solidFill>
                  <a:schemeClr val="tx2"/>
                </a:solidFill>
              </a:rPr>
              <a:t>assigns Forever</a:t>
            </a:r>
            <a:r>
              <a:rPr lang="en-US" sz="2800" dirty="0" smtClean="0">
                <a:solidFill>
                  <a:schemeClr val="tx2"/>
                </a:solidFill>
              </a:rPr>
              <a:t>, </a:t>
            </a:r>
            <a:r>
              <a:rPr lang="en-US" sz="2800" b="1" dirty="0" smtClean="0">
                <a:solidFill>
                  <a:schemeClr val="tx2"/>
                </a:solidFill>
                <a:latin typeface="Arial Black" pitchFamily="34" charset="0"/>
              </a:rPr>
              <a:t>all </a:t>
            </a:r>
            <a:r>
              <a:rPr lang="en-US" sz="2800" b="1" dirty="0" smtClean="0">
                <a:solidFill>
                  <a:schemeClr val="tx2"/>
                </a:solidFill>
              </a:rPr>
              <a:t>the rights and title in and to said land, heretofore held and possessed by the Government of said Republic and I do hereby issue this Letter Patent for the same.</a:t>
            </a:r>
          </a:p>
          <a:p>
            <a:pPr>
              <a:buNone/>
            </a:pPr>
            <a:r>
              <a:rPr lang="en-US" sz="2800" dirty="0" smtClean="0"/>
              <a:t>  </a:t>
            </a:r>
          </a:p>
          <a:p>
            <a:pPr>
              <a:buNone/>
            </a:pPr>
            <a:r>
              <a:rPr lang="en-US" sz="2800" dirty="0" smtClean="0"/>
              <a:t>	In Testimony hereby I have caused the Great Seal of the Republic to be affixed, as well as the Seal of the General Land Office.</a:t>
            </a:r>
          </a:p>
          <a:p>
            <a:pPr>
              <a:buNone/>
            </a:pPr>
            <a:r>
              <a:rPr lang="en-US" sz="2800" dirty="0" smtClean="0"/>
              <a:t> </a:t>
            </a:r>
          </a:p>
          <a:p>
            <a:pPr>
              <a:buNone/>
            </a:pPr>
            <a:r>
              <a:rPr lang="en-US" sz="2800" dirty="0" smtClean="0"/>
              <a:t>               That  at the City of Austin on this Ninth day of October, One thousand eight hundred and forty five, in the year of the Independence of said Republic the tenth.</a:t>
            </a:r>
          </a:p>
          <a:p>
            <a:pPr>
              <a:buNone/>
            </a:pPr>
            <a:r>
              <a:rPr lang="en-US" sz="2800" dirty="0" smtClean="0"/>
              <a:t> </a:t>
            </a:r>
          </a:p>
          <a:p>
            <a:pPr>
              <a:buNone/>
            </a:pPr>
            <a:r>
              <a:rPr lang="en-US" sz="2800" dirty="0" smtClean="0"/>
              <a:t>Thomas William Ward - Commissioner                                   Anson Jones - President  </a:t>
            </a:r>
          </a:p>
          <a:p>
            <a:pPr>
              <a:buNone/>
            </a:pPr>
            <a:r>
              <a:rPr lang="en-US" sz="2800" dirty="0" smtClean="0"/>
              <a:t>( </a:t>
            </a:r>
            <a:r>
              <a:rPr lang="en-US" sz="2800" dirty="0" err="1" smtClean="0"/>
              <a:t>Thms</a:t>
            </a:r>
            <a:r>
              <a:rPr lang="en-US" sz="2800" dirty="0" smtClean="0"/>
              <a:t> Wm Ward)</a:t>
            </a:r>
            <a:r>
              <a:rPr lang="en-US" dirty="0" smtClean="0"/>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1524000"/>
            <a:ext cx="7391400" cy="3262432"/>
          </a:xfrm>
          <a:prstGeom prst="rect">
            <a:avLst/>
          </a:prstGeom>
          <a:noFill/>
        </p:spPr>
        <p:txBody>
          <a:bodyPr wrap="square" rtlCol="0">
            <a:spAutoFit/>
          </a:bodyPr>
          <a:lstStyle/>
          <a:p>
            <a:r>
              <a:rPr lang="en-US" sz="2400" dirty="0" smtClean="0">
                <a:solidFill>
                  <a:schemeClr val="tx2"/>
                </a:solidFill>
              </a:rPr>
              <a:t>Question:</a:t>
            </a:r>
            <a:endParaRPr lang="en-US" sz="2400" dirty="0" smtClean="0">
              <a:solidFill>
                <a:schemeClr val="tx2"/>
              </a:solidFill>
            </a:endParaRPr>
          </a:p>
          <a:p>
            <a:endParaRPr lang="en-US" sz="2400" dirty="0" smtClean="0">
              <a:solidFill>
                <a:schemeClr val="tx2"/>
              </a:solidFill>
            </a:endParaRPr>
          </a:p>
          <a:p>
            <a:r>
              <a:rPr lang="en-US" sz="2400" dirty="0" smtClean="0">
                <a:solidFill>
                  <a:schemeClr val="tx2"/>
                </a:solidFill>
              </a:rPr>
              <a:t>Did you notice any reservations </a:t>
            </a:r>
            <a:r>
              <a:rPr lang="en-US" sz="2400" dirty="0" smtClean="0">
                <a:solidFill>
                  <a:schemeClr val="tx2"/>
                </a:solidFill>
              </a:rPr>
              <a:t>or exceptions specifically </a:t>
            </a:r>
            <a:r>
              <a:rPr lang="en-US" sz="2400" dirty="0" smtClean="0">
                <a:solidFill>
                  <a:schemeClr val="tx2"/>
                </a:solidFill>
              </a:rPr>
              <a:t>stipulated in this patent by President Anson </a:t>
            </a:r>
            <a:r>
              <a:rPr lang="en-US" sz="2400" u="sng" dirty="0" smtClean="0">
                <a:solidFill>
                  <a:schemeClr val="tx2"/>
                </a:solidFill>
              </a:rPr>
              <a:t>by virtue of the power vested to him by Law</a:t>
            </a:r>
            <a:r>
              <a:rPr lang="en-US" sz="2400" dirty="0" smtClean="0">
                <a:solidFill>
                  <a:schemeClr val="tx2"/>
                </a:solidFill>
              </a:rPr>
              <a:t>, and </a:t>
            </a:r>
            <a:r>
              <a:rPr lang="en-US" sz="2400" u="sng" dirty="0" smtClean="0">
                <a:solidFill>
                  <a:schemeClr val="tx2"/>
                </a:solidFill>
              </a:rPr>
              <a:t>in accordance with the Statutes of said Republic</a:t>
            </a:r>
            <a:r>
              <a:rPr lang="en-US" sz="2400" dirty="0" smtClean="0">
                <a:solidFill>
                  <a:schemeClr val="tx2"/>
                </a:solidFill>
              </a:rPr>
              <a:t>   as executed on </a:t>
            </a:r>
            <a:r>
              <a:rPr lang="en-US" sz="2400" dirty="0" smtClean="0">
                <a:solidFill>
                  <a:schemeClr val="tx2"/>
                </a:solidFill>
              </a:rPr>
              <a:t>October </a:t>
            </a:r>
            <a:r>
              <a:rPr lang="en-US" sz="2400" dirty="0" smtClean="0">
                <a:solidFill>
                  <a:schemeClr val="tx2"/>
                </a:solidFill>
              </a:rPr>
              <a:t>9, 1845?</a:t>
            </a:r>
          </a:p>
          <a:p>
            <a:endParaRPr lang="en-US" sz="2400" dirty="0">
              <a:solidFill>
                <a:schemeClr val="tx2"/>
              </a:solidFill>
            </a:endParaRPr>
          </a:p>
          <a:p>
            <a:pPr algn="ctr"/>
            <a:r>
              <a:rPr lang="en-US" sz="1400" dirty="0" smtClean="0">
                <a:solidFill>
                  <a:schemeClr val="tx2"/>
                </a:solidFill>
              </a:rPr>
              <a:t>Reminder:  Any and All emphasis is mine: (color, italics, underline, size, etc.).</a:t>
            </a:r>
            <a:endParaRPr lang="en-US" sz="1400" dirty="0">
              <a:solidFill>
                <a:schemeClr val="tx2"/>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fontScale="90000"/>
          </a:bodyPr>
          <a:lstStyle/>
          <a:p>
            <a:pPr algn="ctr"/>
            <a:r>
              <a:rPr lang="en-US" dirty="0" smtClean="0"/>
              <a:t>Reservations: </a:t>
            </a:r>
            <a:r>
              <a:rPr lang="en-US" sz="4400" dirty="0" smtClean="0"/>
              <a:t>What is not Conveyed</a:t>
            </a:r>
            <a:endParaRPr lang="en-US" dirty="0"/>
          </a:p>
        </p:txBody>
      </p:sp>
      <p:sp>
        <p:nvSpPr>
          <p:cNvPr id="3" name="Content Placeholder 2"/>
          <p:cNvSpPr>
            <a:spLocks noGrp="1"/>
          </p:cNvSpPr>
          <p:nvPr>
            <p:ph idx="1"/>
          </p:nvPr>
        </p:nvSpPr>
        <p:spPr>
          <a:xfrm>
            <a:off x="457200" y="1447800"/>
            <a:ext cx="8229600" cy="5105400"/>
          </a:xfrm>
        </p:spPr>
        <p:txBody>
          <a:bodyPr>
            <a:normAutofit fontScale="77500" lnSpcReduction="20000"/>
          </a:bodyPr>
          <a:lstStyle/>
          <a:p>
            <a:r>
              <a:rPr lang="en-US" i="1" u="sng" dirty="0" smtClean="0"/>
              <a:t>Texas Supreme Court case- Severance v. Patterson.</a:t>
            </a:r>
            <a:r>
              <a:rPr lang="en-US" b="1" i="1" dirty="0" smtClean="0"/>
              <a:t> </a:t>
            </a:r>
          </a:p>
          <a:p>
            <a:pPr>
              <a:buNone/>
            </a:pPr>
            <a:r>
              <a:rPr lang="en-US" b="1" i="1" dirty="0" smtClean="0"/>
              <a:t>	</a:t>
            </a:r>
            <a:r>
              <a:rPr lang="en-US" dirty="0" smtClean="0"/>
              <a:t>The Republic </a:t>
            </a:r>
            <a:r>
              <a:rPr lang="en-US" i="1" dirty="0" smtClean="0">
                <a:solidFill>
                  <a:schemeClr val="tx2"/>
                </a:solidFill>
              </a:rPr>
              <a:t>could have </a:t>
            </a:r>
            <a:r>
              <a:rPr lang="en-US" dirty="0" smtClean="0">
                <a:solidFill>
                  <a:schemeClr val="tx2"/>
                </a:solidFill>
              </a:rPr>
              <a:t>reserved </a:t>
            </a:r>
            <a:r>
              <a:rPr lang="en-US" dirty="0" smtClean="0"/>
              <a:t>the right of the public to use the beachfront property, </a:t>
            </a:r>
            <a:r>
              <a:rPr lang="en-US" i="1" dirty="0" smtClean="0">
                <a:solidFill>
                  <a:schemeClr val="tx2"/>
                </a:solidFill>
              </a:rPr>
              <a:t>“but the plain language of the grant shows the Republic of Texas did not do so.” </a:t>
            </a:r>
            <a:r>
              <a:rPr lang="en-US" sz="1800" u="sng" dirty="0" smtClean="0">
                <a:solidFill>
                  <a:srgbClr val="0000FF"/>
                </a:solidFill>
              </a:rPr>
              <a:t>http://caselaw.findlaw.com/tx-supreme-court/1543835.html</a:t>
            </a:r>
            <a:r>
              <a:rPr lang="en-US" sz="1800" dirty="0" smtClean="0">
                <a:solidFill>
                  <a:srgbClr val="0000FF"/>
                </a:solidFill>
              </a:rPr>
              <a:t> </a:t>
            </a:r>
            <a:endParaRPr lang="en-US" sz="1800" dirty="0" smtClean="0">
              <a:solidFill>
                <a:srgbClr val="0000FF"/>
              </a:solidFill>
            </a:endParaRPr>
          </a:p>
          <a:p>
            <a:pPr>
              <a:buNone/>
            </a:pPr>
            <a:endParaRPr lang="en-US" sz="1800" dirty="0" smtClean="0">
              <a:solidFill>
                <a:srgbClr val="0000FF"/>
              </a:solidFill>
            </a:endParaRPr>
          </a:p>
          <a:p>
            <a:r>
              <a:rPr lang="en-US" b="1" i="1" u="sng" dirty="0" smtClean="0"/>
              <a:t>Greenleaf v. Birth (1832)</a:t>
            </a:r>
            <a:endParaRPr lang="en-US" dirty="0" smtClean="0"/>
          </a:p>
          <a:p>
            <a:pPr>
              <a:buNone/>
            </a:pPr>
            <a:r>
              <a:rPr lang="en-US" b="1" dirty="0" smtClean="0"/>
              <a:t>4.</a:t>
            </a:r>
            <a:r>
              <a:rPr lang="en-US" dirty="0" smtClean="0"/>
              <a:t> It is observable that the granting part of the deed begins by excepting from its operation all the lots, squares, lands and tenements which are within the exceptions. The words are, 'doth grant, &amp;c. except as is hereinafter excepted, all those hereinafter mentioned and described lots, squares, lands and tenements,' &amp;c. </a:t>
            </a:r>
            <a:r>
              <a:rPr lang="en-US" b="1" u="sng" dirty="0" smtClean="0"/>
              <a:t>In order, therefore, to ascertain what is granted, we must first ascertain what is included in the exception, for whatever is included in the exception is excluded from the grant</a:t>
            </a:r>
            <a:r>
              <a:rPr lang="en-US" b="1" dirty="0" smtClean="0"/>
              <a:t> </a:t>
            </a:r>
            <a:r>
              <a:rPr lang="en-US" dirty="0" smtClean="0"/>
              <a:t>according to the maxim laid down in </a:t>
            </a:r>
            <a:r>
              <a:rPr lang="en-US" dirty="0" err="1" smtClean="0"/>
              <a:t>Co.Lit</a:t>
            </a:r>
            <a:r>
              <a:rPr lang="en-US" dirty="0" smtClean="0"/>
              <a:t>. 47a (4 </a:t>
            </a:r>
            <a:r>
              <a:rPr lang="en-US" dirty="0" err="1" smtClean="0"/>
              <a:t>Com.Dig</a:t>
            </a:r>
            <a:r>
              <a:rPr lang="en-US" dirty="0" smtClean="0"/>
              <a:t>. 289, Fait. E. 6). </a:t>
            </a:r>
            <a:r>
              <a:rPr lang="en-US" i="1" dirty="0" smtClean="0"/>
              <a:t>Si </a:t>
            </a:r>
            <a:r>
              <a:rPr lang="en-US" i="1" dirty="0" err="1" smtClean="0"/>
              <a:t>quis</a:t>
            </a:r>
            <a:r>
              <a:rPr lang="en-US" i="1" dirty="0" smtClean="0"/>
              <a:t> </a:t>
            </a:r>
            <a:r>
              <a:rPr lang="en-US" i="1" dirty="0" err="1" smtClean="0"/>
              <a:t>rem</a:t>
            </a:r>
            <a:r>
              <a:rPr lang="en-US" i="1" dirty="0" smtClean="0"/>
              <a:t> </a:t>
            </a:r>
            <a:r>
              <a:rPr lang="en-US" i="1" dirty="0" err="1" smtClean="0"/>
              <a:t>dat</a:t>
            </a:r>
            <a:r>
              <a:rPr lang="en-US" i="1" dirty="0" smtClean="0"/>
              <a:t>, et </a:t>
            </a:r>
            <a:r>
              <a:rPr lang="en-US" i="1" dirty="0" err="1" smtClean="0"/>
              <a:t>partem</a:t>
            </a:r>
            <a:r>
              <a:rPr lang="en-US" i="1" dirty="0" smtClean="0"/>
              <a:t> </a:t>
            </a:r>
            <a:r>
              <a:rPr lang="en-US" i="1" dirty="0" err="1" smtClean="0"/>
              <a:t>retinet</a:t>
            </a:r>
            <a:r>
              <a:rPr lang="en-US" i="1" dirty="0" smtClean="0"/>
              <a:t>, </a:t>
            </a:r>
            <a:r>
              <a:rPr lang="en-US" i="1" dirty="0" err="1" smtClean="0"/>
              <a:t>illa</a:t>
            </a:r>
            <a:r>
              <a:rPr lang="en-US" i="1" dirty="0" smtClean="0"/>
              <a:t> pars quam </a:t>
            </a:r>
            <a:r>
              <a:rPr lang="en-US" i="1" dirty="0" err="1" smtClean="0"/>
              <a:t>retinet</a:t>
            </a:r>
            <a:r>
              <a:rPr lang="en-US" i="1" dirty="0" smtClean="0"/>
              <a:t> </a:t>
            </a:r>
            <a:r>
              <a:rPr lang="en-US" i="1" dirty="0" err="1" smtClean="0"/>
              <a:t>semper</a:t>
            </a:r>
            <a:r>
              <a:rPr lang="en-US" i="1" dirty="0" smtClean="0"/>
              <a:t> cum </a:t>
            </a:r>
            <a:r>
              <a:rPr lang="en-US" i="1" dirty="0" err="1" smtClean="0"/>
              <a:t>eo</a:t>
            </a:r>
            <a:r>
              <a:rPr lang="en-US" i="1" dirty="0" smtClean="0"/>
              <a:t> </a:t>
            </a:r>
            <a:r>
              <a:rPr lang="en-US" i="1" dirty="0" err="1" smtClean="0"/>
              <a:t>est</a:t>
            </a:r>
            <a:r>
              <a:rPr lang="en-US" i="1" dirty="0" smtClean="0"/>
              <a:t> et </a:t>
            </a:r>
            <a:r>
              <a:rPr lang="en-US" i="1" dirty="0" err="1" smtClean="0"/>
              <a:t>semper</a:t>
            </a:r>
            <a:r>
              <a:rPr lang="en-US" i="1" dirty="0" smtClean="0"/>
              <a:t> </a:t>
            </a:r>
            <a:r>
              <a:rPr lang="en-US" i="1" dirty="0" err="1" smtClean="0"/>
              <a:t>fuit</a:t>
            </a:r>
            <a:r>
              <a:rPr lang="en-US" i="1" dirty="0" smtClean="0"/>
              <a:t>.</a:t>
            </a:r>
          </a:p>
          <a:p>
            <a:pPr>
              <a:buNone/>
            </a:pPr>
            <a:r>
              <a:rPr lang="en-US" dirty="0" smtClean="0"/>
              <a:t> </a:t>
            </a:r>
            <a:r>
              <a:rPr lang="en-US" b="1" dirty="0" smtClean="0"/>
              <a:t>O</a:t>
            </a:r>
            <a:r>
              <a:rPr lang="en-US" dirty="0" smtClean="0"/>
              <a:t>pinion </a:t>
            </a:r>
            <a:r>
              <a:rPr lang="en-US" dirty="0" smtClean="0"/>
              <a:t>of this Court by STORY, JUSTICE, the other judges concurring unanimously on this point</a:t>
            </a:r>
            <a:r>
              <a:rPr lang="en-US" dirty="0" smtClean="0"/>
              <a:t>.</a:t>
            </a:r>
            <a:endParaRPr lang="en-US" sz="20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51423</TotalTime>
  <Words>3932</Words>
  <Application>Microsoft Office PowerPoint</Application>
  <PresentationFormat>On-screen Show (4:3)</PresentationFormat>
  <Paragraphs>326</Paragraphs>
  <Slides>50</Slides>
  <Notes>1</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Flow</vt:lpstr>
      <vt:lpstr>Superior Title to Private Land: Relinquished, Ceded and Severed from the Public Lands of Texas, without Reservation or Restriction</vt:lpstr>
      <vt:lpstr>Land Patents:  What are they good for?</vt:lpstr>
      <vt:lpstr>Land Patents: continued</vt:lpstr>
      <vt:lpstr>Slide 4</vt:lpstr>
      <vt:lpstr>Slide 5</vt:lpstr>
      <vt:lpstr>The 1845 Texas Constitution’s Ordinance</vt:lpstr>
      <vt:lpstr>Consider this particular Republic of Texas Patent:</vt:lpstr>
      <vt:lpstr>Slide 8</vt:lpstr>
      <vt:lpstr>Reservations: What is not Conveyed</vt:lpstr>
      <vt:lpstr>Slide 10</vt:lpstr>
      <vt:lpstr>Slide 11</vt:lpstr>
      <vt:lpstr>Slide 12</vt:lpstr>
      <vt:lpstr>The Doctrine of Relation Back</vt:lpstr>
      <vt:lpstr>Slide 14</vt:lpstr>
      <vt:lpstr>Slide 15</vt:lpstr>
      <vt:lpstr>Vested Rights:</vt:lpstr>
      <vt:lpstr>Vested Rights: continued</vt:lpstr>
      <vt:lpstr>Allodial Titles: What are they?</vt:lpstr>
      <vt:lpstr>Slide 19</vt:lpstr>
      <vt:lpstr>Allodial Title: Still the Standard</vt:lpstr>
      <vt:lpstr>Allodial Titles, Continued</vt:lpstr>
      <vt:lpstr>In 1870-71,  the Secretary of Interior forwarded GLO’s Report to Both Houses </vt:lpstr>
      <vt:lpstr>The 1880-81 [3rd Session of the 46th Congress] serial set </vt:lpstr>
      <vt:lpstr>55 Years after Borden's land was granted, the understanding was still that All land titles in America are Allodial</vt:lpstr>
      <vt:lpstr>More from the Organic Acts  for the Territories</vt:lpstr>
      <vt:lpstr>More from the Organic Acts  for the Territories, cont.</vt:lpstr>
      <vt:lpstr>More from the Organic Acts  for the Territories, cont.</vt:lpstr>
      <vt:lpstr>More from the Organic Acts  for the Territories, cont.</vt:lpstr>
      <vt:lpstr>More from the Organic Acts  for the Territories, cont.</vt:lpstr>
      <vt:lpstr>Slide 30</vt:lpstr>
      <vt:lpstr>Slide 31</vt:lpstr>
      <vt:lpstr>Slide 32</vt:lpstr>
      <vt:lpstr>So, What does our Constitution’s  Bill of Rights say about the  Obligation of Contracts?</vt:lpstr>
      <vt:lpstr>Slide 34</vt:lpstr>
      <vt:lpstr>Slide 35</vt:lpstr>
      <vt:lpstr>Slide 36</vt:lpstr>
      <vt:lpstr>Slide 37</vt:lpstr>
      <vt:lpstr>Savings Provision:</vt:lpstr>
      <vt:lpstr>Slide 39</vt:lpstr>
      <vt:lpstr>Slide 40</vt:lpstr>
      <vt:lpstr>Texas and Assignments of Patent</vt:lpstr>
      <vt:lpstr>Who is the PERSON made liable? </vt:lpstr>
      <vt:lpstr>Slide 43</vt:lpstr>
      <vt:lpstr>Who is the TAXPAYER?</vt:lpstr>
      <vt:lpstr>…“located in this state”</vt:lpstr>
      <vt:lpstr>Review:</vt:lpstr>
      <vt:lpstr>Slide 47</vt:lpstr>
      <vt:lpstr>Review, Summarized:</vt:lpstr>
      <vt:lpstr>You may ask, Are the Laws from the Republic of Texas still in force?</vt:lpstr>
      <vt:lpstr>Slide 50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Superior Title to Private Land: Relinquished, Ceded and Severed from the Public Lands of Texas, without Reservation or Restriction</dc:title>
  <dc:creator>Owner</dc:creator>
  <cp:lastModifiedBy>Owner</cp:lastModifiedBy>
  <cp:revision>1341</cp:revision>
  <dcterms:created xsi:type="dcterms:W3CDTF">2015-09-07T20:31:37Z</dcterms:created>
  <dcterms:modified xsi:type="dcterms:W3CDTF">2015-10-13T13:46:47Z</dcterms:modified>
</cp:coreProperties>
</file>